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handoutMasterIdLst>
    <p:handoutMasterId r:id="rId41"/>
  </p:handoutMasterIdLst>
  <p:sldIdLst>
    <p:sldId id="1073" r:id="rId2"/>
    <p:sldId id="1065" r:id="rId3"/>
    <p:sldId id="1061" r:id="rId4"/>
    <p:sldId id="1071" r:id="rId5"/>
    <p:sldId id="1060" r:id="rId6"/>
    <p:sldId id="1070" r:id="rId7"/>
    <p:sldId id="1062" r:id="rId8"/>
    <p:sldId id="966" r:id="rId9"/>
    <p:sldId id="1013" r:id="rId10"/>
    <p:sldId id="967" r:id="rId11"/>
    <p:sldId id="968" r:id="rId12"/>
    <p:sldId id="1014" r:id="rId13"/>
    <p:sldId id="1015" r:id="rId14"/>
    <p:sldId id="1016" r:id="rId15"/>
    <p:sldId id="1017" r:id="rId16"/>
    <p:sldId id="1019" r:id="rId17"/>
    <p:sldId id="1018" r:id="rId18"/>
    <p:sldId id="1020" r:id="rId19"/>
    <p:sldId id="1021" r:id="rId20"/>
    <p:sldId id="1022" r:id="rId21"/>
    <p:sldId id="1023" r:id="rId22"/>
    <p:sldId id="1024" r:id="rId23"/>
    <p:sldId id="1025" r:id="rId24"/>
    <p:sldId id="1026" r:id="rId25"/>
    <p:sldId id="1074" r:id="rId26"/>
    <p:sldId id="1027" r:id="rId27"/>
    <p:sldId id="1063" r:id="rId28"/>
    <p:sldId id="1028" r:id="rId29"/>
    <p:sldId id="1029" r:id="rId30"/>
    <p:sldId id="1030" r:id="rId31"/>
    <p:sldId id="1031" r:id="rId32"/>
    <p:sldId id="1032" r:id="rId33"/>
    <p:sldId id="1033" r:id="rId34"/>
    <p:sldId id="1034" r:id="rId35"/>
    <p:sldId id="1042" r:id="rId36"/>
    <p:sldId id="1047" r:id="rId37"/>
    <p:sldId id="1048" r:id="rId38"/>
    <p:sldId id="259" r:id="rId39"/>
  </p:sldIdLst>
  <p:sldSz cx="36576000" cy="20574000"/>
  <p:notesSz cx="6858000" cy="9144000"/>
  <p:custDataLst>
    <p:tags r:id="rId42"/>
  </p:custDataLst>
  <p:defaultTextStyle>
    <a:defPPr>
      <a:defRPr lang="en-US"/>
    </a:defPPr>
    <a:lvl1pPr marL="0" algn="l" defTabSz="1371600" rtl="0" eaLnBrk="1" latinLnBrk="0" hangingPunct="1">
      <a:defRPr sz="5400" kern="1200">
        <a:solidFill>
          <a:schemeClr val="tx1"/>
        </a:solidFill>
        <a:latin typeface="+mn-lt"/>
        <a:ea typeface="+mn-ea"/>
        <a:cs typeface="+mn-cs"/>
      </a:defRPr>
    </a:lvl1pPr>
    <a:lvl2pPr marL="1371600" algn="l" defTabSz="1371600" rtl="0" eaLnBrk="1" latinLnBrk="0" hangingPunct="1">
      <a:defRPr sz="5400" kern="1200">
        <a:solidFill>
          <a:schemeClr val="tx1"/>
        </a:solidFill>
        <a:latin typeface="+mn-lt"/>
        <a:ea typeface="+mn-ea"/>
        <a:cs typeface="+mn-cs"/>
      </a:defRPr>
    </a:lvl2pPr>
    <a:lvl3pPr marL="2743200" algn="l" defTabSz="1371600" rtl="0" eaLnBrk="1" latinLnBrk="0" hangingPunct="1">
      <a:defRPr sz="5400" kern="1200">
        <a:solidFill>
          <a:schemeClr val="tx1"/>
        </a:solidFill>
        <a:latin typeface="+mn-lt"/>
        <a:ea typeface="+mn-ea"/>
        <a:cs typeface="+mn-cs"/>
      </a:defRPr>
    </a:lvl3pPr>
    <a:lvl4pPr marL="4114800" algn="l" defTabSz="1371600" rtl="0" eaLnBrk="1" latinLnBrk="0" hangingPunct="1">
      <a:defRPr sz="5400" kern="1200">
        <a:solidFill>
          <a:schemeClr val="tx1"/>
        </a:solidFill>
        <a:latin typeface="+mn-lt"/>
        <a:ea typeface="+mn-ea"/>
        <a:cs typeface="+mn-cs"/>
      </a:defRPr>
    </a:lvl4pPr>
    <a:lvl5pPr marL="5486400" algn="l" defTabSz="1371600" rtl="0" eaLnBrk="1" latinLnBrk="0" hangingPunct="1">
      <a:defRPr sz="5400" kern="1200">
        <a:solidFill>
          <a:schemeClr val="tx1"/>
        </a:solidFill>
        <a:latin typeface="+mn-lt"/>
        <a:ea typeface="+mn-ea"/>
        <a:cs typeface="+mn-cs"/>
      </a:defRPr>
    </a:lvl5pPr>
    <a:lvl6pPr marL="6858000" algn="l" defTabSz="1371600" rtl="0" eaLnBrk="1" latinLnBrk="0" hangingPunct="1">
      <a:defRPr sz="5400" kern="1200">
        <a:solidFill>
          <a:schemeClr val="tx1"/>
        </a:solidFill>
        <a:latin typeface="+mn-lt"/>
        <a:ea typeface="+mn-ea"/>
        <a:cs typeface="+mn-cs"/>
      </a:defRPr>
    </a:lvl6pPr>
    <a:lvl7pPr marL="8229600" algn="l" defTabSz="1371600" rtl="0" eaLnBrk="1" latinLnBrk="0" hangingPunct="1">
      <a:defRPr sz="5400" kern="1200">
        <a:solidFill>
          <a:schemeClr val="tx1"/>
        </a:solidFill>
        <a:latin typeface="+mn-lt"/>
        <a:ea typeface="+mn-ea"/>
        <a:cs typeface="+mn-cs"/>
      </a:defRPr>
    </a:lvl7pPr>
    <a:lvl8pPr marL="9601200" algn="l" defTabSz="1371600" rtl="0" eaLnBrk="1" latinLnBrk="0" hangingPunct="1">
      <a:defRPr sz="5400" kern="1200">
        <a:solidFill>
          <a:schemeClr val="tx1"/>
        </a:solidFill>
        <a:latin typeface="+mn-lt"/>
        <a:ea typeface="+mn-ea"/>
        <a:cs typeface="+mn-cs"/>
      </a:defRPr>
    </a:lvl8pPr>
    <a:lvl9pPr marL="10972800" algn="l" defTabSz="1371600" rtl="0" eaLnBrk="1" latinLnBrk="0" hangingPunct="1">
      <a:defRPr sz="5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0" userDrawn="1">
          <p15:clr>
            <a:srgbClr val="A4A3A4"/>
          </p15:clr>
        </p15:guide>
        <p15:guide id="2" pos="115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lliamsTL" initials="W" lastIdx="1" clrIdx="0"/>
  <p:cmAuthor id="1" name="Xue, Hui (NIH/NHLBI) [E]" initials="XH([" lastIdx="1" clrIdx="1">
    <p:extLst>
      <p:ext uri="{19B8F6BF-5375-455C-9EA6-DF929625EA0E}">
        <p15:presenceInfo xmlns:p15="http://schemas.microsoft.com/office/powerpoint/2012/main" userId="S::xueh2@nih.gov::eaa76f4b-f23c-4dea-a5a8-f897d48958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FF"/>
    <a:srgbClr val="CC0000"/>
    <a:srgbClr val="5F9127"/>
    <a:srgbClr val="B0AC00"/>
    <a:srgbClr val="C014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4" autoAdjust="0"/>
    <p:restoredTop sz="88535" autoAdjust="0"/>
  </p:normalViewPr>
  <p:slideViewPr>
    <p:cSldViewPr snapToGrid="0" snapToObjects="1" showGuides="1">
      <p:cViewPr varScale="1">
        <p:scale>
          <a:sx n="49" d="100"/>
          <a:sy n="49" d="100"/>
        </p:scale>
        <p:origin x="800" y="124"/>
      </p:cViewPr>
      <p:guideLst>
        <p:guide orient="horz" pos="6480"/>
        <p:guide pos="115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snapToGrid="0" snapToObjects="1">
      <p:cViewPr varScale="1">
        <p:scale>
          <a:sx n="144" d="100"/>
          <a:sy n="144" d="100"/>
        </p:scale>
        <p:origin x="345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6E027E-E451-41AC-B1D8-EC14F1D41484}"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2A39C90-3AE5-4732-8BCD-FD43550A0D14}">
      <dgm:prSet phldrT="[Text]"/>
      <dgm:spPr/>
      <dgm:t>
        <a:bodyPr/>
        <a:lstStyle/>
        <a:p>
          <a:r>
            <a:rPr lang="en-US" dirty="0"/>
            <a:t>Unsupervised Learning</a:t>
          </a:r>
        </a:p>
      </dgm:t>
    </dgm:pt>
    <dgm:pt modelId="{ECA50AA2-EBF0-4946-87B8-C33C212C3EAA}" type="parTrans" cxnId="{BC7352FC-7C44-4D3F-B060-7A5038720E05}">
      <dgm:prSet/>
      <dgm:spPr/>
      <dgm:t>
        <a:bodyPr/>
        <a:lstStyle/>
        <a:p>
          <a:endParaRPr lang="en-US"/>
        </a:p>
      </dgm:t>
    </dgm:pt>
    <dgm:pt modelId="{BA27F5E1-1638-416C-8D8D-60DDF8AB81A9}" type="sibTrans" cxnId="{BC7352FC-7C44-4D3F-B060-7A5038720E05}">
      <dgm:prSet/>
      <dgm:spPr/>
      <dgm:t>
        <a:bodyPr/>
        <a:lstStyle/>
        <a:p>
          <a:endParaRPr lang="en-US"/>
        </a:p>
      </dgm:t>
    </dgm:pt>
    <dgm:pt modelId="{D17553BF-C591-4816-8F0F-5F726F28B006}">
      <dgm:prSet phldrT="[Text]"/>
      <dgm:spPr/>
      <dgm:t>
        <a:bodyPr/>
        <a:lstStyle/>
        <a:p>
          <a:r>
            <a:rPr lang="en-US" dirty="0"/>
            <a:t>Unlabeled X</a:t>
          </a:r>
        </a:p>
      </dgm:t>
    </dgm:pt>
    <dgm:pt modelId="{FCB58DB4-CCB3-4010-8E1C-1C2A5F9C1117}" type="parTrans" cxnId="{F8B1CEDA-7C3F-4405-AD2F-D7D03C35D46A}">
      <dgm:prSet/>
      <dgm:spPr/>
      <dgm:t>
        <a:bodyPr/>
        <a:lstStyle/>
        <a:p>
          <a:endParaRPr lang="en-US"/>
        </a:p>
      </dgm:t>
    </dgm:pt>
    <dgm:pt modelId="{F1DA1122-4DAB-4AC1-A763-1FAEE98235B0}" type="sibTrans" cxnId="{F8B1CEDA-7C3F-4405-AD2F-D7D03C35D46A}">
      <dgm:prSet/>
      <dgm:spPr/>
      <dgm:t>
        <a:bodyPr/>
        <a:lstStyle/>
        <a:p>
          <a:endParaRPr lang="en-US"/>
        </a:p>
      </dgm:t>
    </dgm:pt>
    <dgm:pt modelId="{44346355-2F5F-4B89-A424-514F355235E4}">
      <dgm:prSet phldrT="[Text]"/>
      <dgm:spPr/>
      <dgm:t>
        <a:bodyPr/>
        <a:lstStyle/>
        <a:p>
          <a:r>
            <a:rPr lang="en-US" dirty="0"/>
            <a:t>Self-supervised Learning</a:t>
          </a:r>
        </a:p>
      </dgm:t>
    </dgm:pt>
    <dgm:pt modelId="{62F70FBC-BB6B-4EA0-97E3-D2DC29A525C3}" type="parTrans" cxnId="{1686F185-7C17-4B08-AFBA-DB44C391EFA9}">
      <dgm:prSet/>
      <dgm:spPr/>
      <dgm:t>
        <a:bodyPr/>
        <a:lstStyle/>
        <a:p>
          <a:endParaRPr lang="en-US"/>
        </a:p>
      </dgm:t>
    </dgm:pt>
    <dgm:pt modelId="{D2462C66-CD1D-462E-84EA-FFCCC02F4A83}" type="sibTrans" cxnId="{1686F185-7C17-4B08-AFBA-DB44C391EFA9}">
      <dgm:prSet/>
      <dgm:spPr/>
      <dgm:t>
        <a:bodyPr/>
        <a:lstStyle/>
        <a:p>
          <a:endParaRPr lang="en-US"/>
        </a:p>
      </dgm:t>
    </dgm:pt>
    <dgm:pt modelId="{76462AA3-D475-4C8D-AE73-B121812741FA}">
      <dgm:prSet phldrT="[Text]"/>
      <dgm:spPr/>
      <dgm:t>
        <a:bodyPr/>
        <a:lstStyle/>
        <a:p>
          <a:r>
            <a:rPr lang="en-US" dirty="0"/>
            <a:t>Unlabeled X</a:t>
          </a:r>
        </a:p>
      </dgm:t>
    </dgm:pt>
    <dgm:pt modelId="{86A5D1B6-B83C-47AF-AC4D-0931A054DB38}" type="parTrans" cxnId="{82A21943-FA0F-48AA-A688-B5E94DCC40D0}">
      <dgm:prSet/>
      <dgm:spPr/>
      <dgm:t>
        <a:bodyPr/>
        <a:lstStyle/>
        <a:p>
          <a:endParaRPr lang="en-US"/>
        </a:p>
      </dgm:t>
    </dgm:pt>
    <dgm:pt modelId="{DAF839B4-34B2-48B7-A142-A520E30FB077}" type="sibTrans" cxnId="{82A21943-FA0F-48AA-A688-B5E94DCC40D0}">
      <dgm:prSet/>
      <dgm:spPr/>
      <dgm:t>
        <a:bodyPr/>
        <a:lstStyle/>
        <a:p>
          <a:endParaRPr lang="en-US"/>
        </a:p>
      </dgm:t>
    </dgm:pt>
    <dgm:pt modelId="{1BED3301-C28F-45B9-994A-F07512D2B502}">
      <dgm:prSet phldrT="[Text]"/>
      <dgm:spPr/>
      <dgm:t>
        <a:bodyPr/>
        <a:lstStyle/>
        <a:p>
          <a:r>
            <a:rPr lang="en-US" dirty="0"/>
            <a:t>Generate self-supervisory signal</a:t>
          </a:r>
        </a:p>
      </dgm:t>
    </dgm:pt>
    <dgm:pt modelId="{483B7C58-B22F-4660-B4BB-6339DF8BD71E}" type="parTrans" cxnId="{E03F8CC9-770B-4E34-A64D-D398FCC44616}">
      <dgm:prSet/>
      <dgm:spPr/>
      <dgm:t>
        <a:bodyPr/>
        <a:lstStyle/>
        <a:p>
          <a:endParaRPr lang="en-US"/>
        </a:p>
      </dgm:t>
    </dgm:pt>
    <dgm:pt modelId="{6DC3E599-3896-44F4-9BD9-94363C972293}" type="sibTrans" cxnId="{E03F8CC9-770B-4E34-A64D-D398FCC44616}">
      <dgm:prSet/>
      <dgm:spPr/>
      <dgm:t>
        <a:bodyPr/>
        <a:lstStyle/>
        <a:p>
          <a:endParaRPr lang="en-US"/>
        </a:p>
      </dgm:t>
    </dgm:pt>
    <dgm:pt modelId="{8FB8E46D-F6A5-44F5-A908-A611086E5325}">
      <dgm:prSet phldrT="[Text]"/>
      <dgm:spPr/>
      <dgm:t>
        <a:bodyPr/>
        <a:lstStyle/>
        <a:p>
          <a:r>
            <a:rPr lang="en-US" dirty="0"/>
            <a:t>Supervised Learning</a:t>
          </a:r>
        </a:p>
      </dgm:t>
    </dgm:pt>
    <dgm:pt modelId="{C6917920-A452-4D4D-9A31-F983605D9E3F}" type="parTrans" cxnId="{04A7D079-DCD0-4100-9CC6-785C13C9D172}">
      <dgm:prSet/>
      <dgm:spPr/>
      <dgm:t>
        <a:bodyPr/>
        <a:lstStyle/>
        <a:p>
          <a:endParaRPr lang="en-US"/>
        </a:p>
      </dgm:t>
    </dgm:pt>
    <dgm:pt modelId="{175A7C97-1680-4021-BEEC-E07678F400EF}" type="sibTrans" cxnId="{04A7D079-DCD0-4100-9CC6-785C13C9D172}">
      <dgm:prSet/>
      <dgm:spPr/>
      <dgm:t>
        <a:bodyPr/>
        <a:lstStyle/>
        <a:p>
          <a:endParaRPr lang="en-US"/>
        </a:p>
      </dgm:t>
    </dgm:pt>
    <dgm:pt modelId="{6435A998-C0A8-4493-83B0-371C2096F3C1}">
      <dgm:prSet phldrT="[Text]"/>
      <dgm:spPr/>
      <dgm:t>
        <a:bodyPr/>
        <a:lstStyle/>
        <a:p>
          <a:r>
            <a:rPr lang="en-US" dirty="0"/>
            <a:t>Learn actions to reach the goal given an environment</a:t>
          </a:r>
        </a:p>
      </dgm:t>
    </dgm:pt>
    <dgm:pt modelId="{CDF4CA31-4B73-43B8-BBC1-D4EB9CF345A7}" type="parTrans" cxnId="{3B71C348-C058-485A-9804-461250424590}">
      <dgm:prSet/>
      <dgm:spPr/>
      <dgm:t>
        <a:bodyPr/>
        <a:lstStyle/>
        <a:p>
          <a:endParaRPr lang="en-US"/>
        </a:p>
      </dgm:t>
    </dgm:pt>
    <dgm:pt modelId="{D2851E05-8849-4625-A1C6-6CAAF5E067F6}" type="sibTrans" cxnId="{3B71C348-C058-485A-9804-461250424590}">
      <dgm:prSet/>
      <dgm:spPr/>
      <dgm:t>
        <a:bodyPr/>
        <a:lstStyle/>
        <a:p>
          <a:endParaRPr lang="en-US"/>
        </a:p>
      </dgm:t>
    </dgm:pt>
    <dgm:pt modelId="{A326ABB6-320B-4ACE-9CA2-34FC07D7CA08}">
      <dgm:prSet phldrT="[Text]"/>
      <dgm:spPr/>
      <dgm:t>
        <a:bodyPr/>
        <a:lstStyle/>
        <a:p>
          <a:r>
            <a:rPr lang="en-US" dirty="0"/>
            <a:t>Reinforcement Learning</a:t>
          </a:r>
        </a:p>
      </dgm:t>
    </dgm:pt>
    <dgm:pt modelId="{9C0B0503-CFE0-400C-9802-DA324F444518}" type="parTrans" cxnId="{8EC4EFB6-5C96-4E1D-8310-8EECCDD0043D}">
      <dgm:prSet/>
      <dgm:spPr/>
      <dgm:t>
        <a:bodyPr/>
        <a:lstStyle/>
        <a:p>
          <a:endParaRPr lang="en-US"/>
        </a:p>
      </dgm:t>
    </dgm:pt>
    <dgm:pt modelId="{DFEBB11F-86E1-4E0E-8C87-AF3311ECB080}" type="sibTrans" cxnId="{8EC4EFB6-5C96-4E1D-8310-8EECCDD0043D}">
      <dgm:prSet/>
      <dgm:spPr/>
      <dgm:t>
        <a:bodyPr/>
        <a:lstStyle/>
        <a:p>
          <a:endParaRPr lang="en-US"/>
        </a:p>
      </dgm:t>
    </dgm:pt>
    <dgm:pt modelId="{3FCA12F5-87E5-4D8B-9321-31D90D64B6AE}">
      <dgm:prSet phldrT="[Text]"/>
      <dgm:spPr/>
      <dgm:t>
        <a:bodyPr/>
        <a:lstStyle/>
        <a:p>
          <a:endParaRPr lang="en-US" dirty="0"/>
        </a:p>
      </dgm:t>
    </dgm:pt>
    <dgm:pt modelId="{A79E69E1-DA07-4567-B6BA-6F185B319DD7}" type="parTrans" cxnId="{C46354A1-5928-4A56-B96D-BF6504A91EA9}">
      <dgm:prSet/>
      <dgm:spPr/>
      <dgm:t>
        <a:bodyPr/>
        <a:lstStyle/>
        <a:p>
          <a:endParaRPr lang="en-US"/>
        </a:p>
      </dgm:t>
    </dgm:pt>
    <dgm:pt modelId="{D0EFFFD7-F920-4D6D-B6D1-90341599521F}" type="sibTrans" cxnId="{C46354A1-5928-4A56-B96D-BF6504A91EA9}">
      <dgm:prSet/>
      <dgm:spPr/>
      <dgm:t>
        <a:bodyPr/>
        <a:lstStyle/>
        <a:p>
          <a:endParaRPr lang="en-US"/>
        </a:p>
      </dgm:t>
    </dgm:pt>
    <dgm:pt modelId="{DCA7F5A1-52A0-4AA2-B84F-53A228A9CA6B}">
      <dgm:prSet phldrT="[Text]"/>
      <dgm:spPr/>
      <dgm:t>
        <a:bodyPr/>
        <a:lstStyle/>
        <a:p>
          <a:endParaRPr lang="en-US" dirty="0"/>
        </a:p>
      </dgm:t>
    </dgm:pt>
    <dgm:pt modelId="{24D3633E-4675-4D92-9743-EBF848B4546E}" type="parTrans" cxnId="{8A021990-D801-4770-870A-9F8C4479B2BF}">
      <dgm:prSet/>
      <dgm:spPr/>
      <dgm:t>
        <a:bodyPr/>
        <a:lstStyle/>
        <a:p>
          <a:endParaRPr lang="en-US"/>
        </a:p>
      </dgm:t>
    </dgm:pt>
    <dgm:pt modelId="{B9AB425D-42BD-49C2-8901-28D7DDC90FD0}" type="sibTrans" cxnId="{8A021990-D801-4770-870A-9F8C4479B2BF}">
      <dgm:prSet/>
      <dgm:spPr/>
      <dgm:t>
        <a:bodyPr/>
        <a:lstStyle/>
        <a:p>
          <a:endParaRPr lang="en-US"/>
        </a:p>
      </dgm:t>
    </dgm:pt>
    <dgm:pt modelId="{2963EC9F-F8A6-4819-BDA5-F648AB184759}">
      <dgm:prSet phldrT="[Text]"/>
      <dgm:spPr/>
      <dgm:t>
        <a:bodyPr/>
        <a:lstStyle/>
        <a:p>
          <a:endParaRPr lang="en-US" dirty="0"/>
        </a:p>
      </dgm:t>
    </dgm:pt>
    <dgm:pt modelId="{D5093824-C3CC-4B0E-B1B0-4D7BC7BC102B}" type="parTrans" cxnId="{F3143E2A-7938-4355-92C7-A12DF4CDAC0D}">
      <dgm:prSet/>
      <dgm:spPr/>
      <dgm:t>
        <a:bodyPr/>
        <a:lstStyle/>
        <a:p>
          <a:endParaRPr lang="en-US"/>
        </a:p>
      </dgm:t>
    </dgm:pt>
    <dgm:pt modelId="{E6811405-956B-4DF0-B297-6CA890B4A43F}" type="sibTrans" cxnId="{F3143E2A-7938-4355-92C7-A12DF4CDAC0D}">
      <dgm:prSet/>
      <dgm:spPr/>
      <dgm:t>
        <a:bodyPr/>
        <a:lstStyle/>
        <a:p>
          <a:endParaRPr lang="en-US"/>
        </a:p>
      </dgm:t>
    </dgm:pt>
    <dgm:pt modelId="{AA5A9CE8-05C3-4AFE-8C8F-68CC7CBB4C06}">
      <dgm:prSet phldrT="[Text]"/>
      <dgm:spPr/>
      <dgm:t>
        <a:bodyPr/>
        <a:lstStyle/>
        <a:p>
          <a:endParaRPr lang="en-US" dirty="0"/>
        </a:p>
      </dgm:t>
    </dgm:pt>
    <dgm:pt modelId="{1BEF7599-66B0-48EB-8DB4-72D9025C44EA}" type="parTrans" cxnId="{400BDFCE-4ACB-4CA3-8103-0A6CB0D06E4E}">
      <dgm:prSet/>
      <dgm:spPr/>
      <dgm:t>
        <a:bodyPr/>
        <a:lstStyle/>
        <a:p>
          <a:endParaRPr lang="en-US"/>
        </a:p>
      </dgm:t>
    </dgm:pt>
    <dgm:pt modelId="{2655528F-FA89-4E28-8FBC-077A01494252}" type="sibTrans" cxnId="{400BDFCE-4ACB-4CA3-8103-0A6CB0D06E4E}">
      <dgm:prSet/>
      <dgm:spPr/>
      <dgm:t>
        <a:bodyPr/>
        <a:lstStyle/>
        <a:p>
          <a:endParaRPr lang="en-US"/>
        </a:p>
      </dgm:t>
    </dgm:pt>
    <dgm:pt modelId="{550FB01C-68FE-4D68-B297-333CA9F36D76}">
      <dgm:prSet phldrT="[Text]"/>
      <dgm:spPr/>
      <dgm:t>
        <a:bodyPr/>
        <a:lstStyle/>
        <a:p>
          <a:endParaRPr lang="en-US" dirty="0"/>
        </a:p>
      </dgm:t>
    </dgm:pt>
    <dgm:pt modelId="{1031FEFD-4AAC-43BD-A7E7-D2EBDF1E06E0}" type="parTrans" cxnId="{13030C9B-C49C-4DB1-82D7-3F409801D589}">
      <dgm:prSet/>
      <dgm:spPr/>
      <dgm:t>
        <a:bodyPr/>
        <a:lstStyle/>
        <a:p>
          <a:endParaRPr lang="en-US"/>
        </a:p>
      </dgm:t>
    </dgm:pt>
    <dgm:pt modelId="{7252833F-B2CD-46C1-A661-F880B7A49889}" type="sibTrans" cxnId="{13030C9B-C49C-4DB1-82D7-3F409801D589}">
      <dgm:prSet/>
      <dgm:spPr/>
      <dgm:t>
        <a:bodyPr/>
        <a:lstStyle/>
        <a:p>
          <a:endParaRPr lang="en-US"/>
        </a:p>
      </dgm:t>
    </dgm:pt>
    <dgm:pt modelId="{5749430F-ECDF-4A47-B0DC-80084EF234CE}">
      <dgm:prSet phldrT="[Text]"/>
      <dgm:spPr/>
      <dgm:t>
        <a:bodyPr/>
        <a:lstStyle/>
        <a:p>
          <a:endParaRPr lang="en-US" dirty="0"/>
        </a:p>
      </dgm:t>
    </dgm:pt>
    <dgm:pt modelId="{1B717938-3749-4093-8122-EC21D5C268E1}" type="parTrans" cxnId="{D31E1881-39EC-4B0F-858B-7CDF71D57C7D}">
      <dgm:prSet/>
      <dgm:spPr/>
      <dgm:t>
        <a:bodyPr/>
        <a:lstStyle/>
        <a:p>
          <a:endParaRPr lang="en-US"/>
        </a:p>
      </dgm:t>
    </dgm:pt>
    <dgm:pt modelId="{AC7B9425-C51A-4F90-8D1B-17ECD1BC1751}" type="sibTrans" cxnId="{D31E1881-39EC-4B0F-858B-7CDF71D57C7D}">
      <dgm:prSet/>
      <dgm:spPr/>
      <dgm:t>
        <a:bodyPr/>
        <a:lstStyle/>
        <a:p>
          <a:endParaRPr lang="en-US"/>
        </a:p>
      </dgm:t>
    </dgm:pt>
    <dgm:pt modelId="{74E7FF3F-B564-4D8E-9CDD-5187B856CF8B}">
      <dgm:prSet phldrT="[Text]"/>
      <dgm:spPr/>
      <dgm:t>
        <a:bodyPr/>
        <a:lstStyle/>
        <a:p>
          <a:endParaRPr lang="en-US" dirty="0"/>
        </a:p>
      </dgm:t>
    </dgm:pt>
    <dgm:pt modelId="{2D6CDAEE-9631-4C2E-B81C-F35303DD0B40}" type="parTrans" cxnId="{4769C1A6-72F4-4453-BD74-686779ECC335}">
      <dgm:prSet/>
      <dgm:spPr/>
      <dgm:t>
        <a:bodyPr/>
        <a:lstStyle/>
        <a:p>
          <a:endParaRPr lang="en-US"/>
        </a:p>
      </dgm:t>
    </dgm:pt>
    <dgm:pt modelId="{6C45D2F7-A262-48E1-95ED-48271D08631F}" type="sibTrans" cxnId="{4769C1A6-72F4-4453-BD74-686779ECC335}">
      <dgm:prSet/>
      <dgm:spPr/>
      <dgm:t>
        <a:bodyPr/>
        <a:lstStyle/>
        <a:p>
          <a:endParaRPr lang="en-US"/>
        </a:p>
      </dgm:t>
    </dgm:pt>
    <dgm:pt modelId="{3D6F7E0F-5478-43E7-8542-46D0E0CC0FA1}">
      <dgm:prSet phldrT="[Text]"/>
      <dgm:spPr/>
      <dgm:t>
        <a:bodyPr/>
        <a:lstStyle/>
        <a:p>
          <a:endParaRPr lang="en-US" dirty="0"/>
        </a:p>
      </dgm:t>
    </dgm:pt>
    <dgm:pt modelId="{A94FD5AB-C7B7-474F-8F74-A60D40585226}" type="parTrans" cxnId="{F3583450-C51D-4902-8282-708B1D84D875}">
      <dgm:prSet/>
      <dgm:spPr/>
      <dgm:t>
        <a:bodyPr/>
        <a:lstStyle/>
        <a:p>
          <a:endParaRPr lang="en-US"/>
        </a:p>
      </dgm:t>
    </dgm:pt>
    <dgm:pt modelId="{902CEAC1-8792-405D-BC02-E00403A38BE5}" type="sibTrans" cxnId="{F3583450-C51D-4902-8282-708B1D84D875}">
      <dgm:prSet/>
      <dgm:spPr/>
      <dgm:t>
        <a:bodyPr/>
        <a:lstStyle/>
        <a:p>
          <a:endParaRPr lang="en-US"/>
        </a:p>
      </dgm:t>
    </dgm:pt>
    <dgm:pt modelId="{593106DD-E908-450E-A012-34F68CFD6B78}">
      <dgm:prSet phldrT="[Text]"/>
      <dgm:spPr/>
      <dgm:t>
        <a:bodyPr/>
        <a:lstStyle/>
        <a:p>
          <a:endParaRPr lang="en-US" dirty="0"/>
        </a:p>
      </dgm:t>
    </dgm:pt>
    <dgm:pt modelId="{E563F3C4-52BD-4311-944A-63CACB3286C0}" type="parTrans" cxnId="{570F1142-102E-45E7-81BB-5FA1895CC175}">
      <dgm:prSet/>
      <dgm:spPr/>
      <dgm:t>
        <a:bodyPr/>
        <a:lstStyle/>
        <a:p>
          <a:endParaRPr lang="en-US"/>
        </a:p>
      </dgm:t>
    </dgm:pt>
    <dgm:pt modelId="{DEC73A69-C9A7-42A7-ACE0-27DC4F0A22A9}" type="sibTrans" cxnId="{570F1142-102E-45E7-81BB-5FA1895CC175}">
      <dgm:prSet/>
      <dgm:spPr/>
      <dgm:t>
        <a:bodyPr/>
        <a:lstStyle/>
        <a:p>
          <a:endParaRPr lang="en-US"/>
        </a:p>
      </dgm:t>
    </dgm:pt>
    <dgm:pt modelId="{E3F65100-6100-4FBA-9F3D-DC47409780D9}">
      <dgm:prSet phldrT="[Text]"/>
      <dgm:spPr/>
      <dgm:t>
        <a:bodyPr/>
        <a:lstStyle/>
        <a:p>
          <a:endParaRPr lang="en-US" dirty="0"/>
        </a:p>
      </dgm:t>
    </dgm:pt>
    <dgm:pt modelId="{865A04D5-6DBF-4CF3-A226-345396769C0E}" type="parTrans" cxnId="{010B749A-EC7F-4FDF-A941-956D56C65251}">
      <dgm:prSet/>
      <dgm:spPr/>
      <dgm:t>
        <a:bodyPr/>
        <a:lstStyle/>
        <a:p>
          <a:endParaRPr lang="en-US"/>
        </a:p>
      </dgm:t>
    </dgm:pt>
    <dgm:pt modelId="{45C20DBC-B8A6-47C5-9AE0-4B7AA036AC79}" type="sibTrans" cxnId="{010B749A-EC7F-4FDF-A941-956D56C65251}">
      <dgm:prSet/>
      <dgm:spPr/>
      <dgm:t>
        <a:bodyPr/>
        <a:lstStyle/>
        <a:p>
          <a:endParaRPr lang="en-US"/>
        </a:p>
      </dgm:t>
    </dgm:pt>
    <dgm:pt modelId="{A474335A-5071-4C68-ABF9-5A58128636E4}">
      <dgm:prSet phldrT="[Text]"/>
      <dgm:spPr/>
      <dgm:t>
        <a:bodyPr/>
        <a:lstStyle/>
        <a:p>
          <a:endParaRPr lang="en-US" dirty="0"/>
        </a:p>
      </dgm:t>
    </dgm:pt>
    <dgm:pt modelId="{80AC6AB2-140A-4F89-B5A2-A36D941C147B}" type="parTrans" cxnId="{DAD20F62-B84C-4D8F-98B7-1ABE747D82D0}">
      <dgm:prSet/>
      <dgm:spPr/>
      <dgm:t>
        <a:bodyPr/>
        <a:lstStyle/>
        <a:p>
          <a:endParaRPr lang="en-US"/>
        </a:p>
      </dgm:t>
    </dgm:pt>
    <dgm:pt modelId="{C21B50D4-EE4B-4BE7-A4B6-E819AF34038E}" type="sibTrans" cxnId="{DAD20F62-B84C-4D8F-98B7-1ABE747D82D0}">
      <dgm:prSet/>
      <dgm:spPr/>
      <dgm:t>
        <a:bodyPr/>
        <a:lstStyle/>
        <a:p>
          <a:endParaRPr lang="en-US"/>
        </a:p>
      </dgm:t>
    </dgm:pt>
    <dgm:pt modelId="{820C26F5-DAFE-4926-B8AD-1374AC692AE3}">
      <dgm:prSet phldrT="[Text]"/>
      <dgm:spPr/>
      <dgm:t>
        <a:bodyPr/>
        <a:lstStyle/>
        <a:p>
          <a:endParaRPr lang="en-US" dirty="0"/>
        </a:p>
      </dgm:t>
    </dgm:pt>
    <dgm:pt modelId="{63D7D185-6332-42A9-BFED-EDB9A95178E8}" type="parTrans" cxnId="{67FBA6D9-D7D5-434A-BBED-0431E6518BFA}">
      <dgm:prSet/>
      <dgm:spPr/>
      <dgm:t>
        <a:bodyPr/>
        <a:lstStyle/>
        <a:p>
          <a:endParaRPr lang="en-US"/>
        </a:p>
      </dgm:t>
    </dgm:pt>
    <dgm:pt modelId="{0CEC96F8-9795-4229-B3C8-76B1E3A333A9}" type="sibTrans" cxnId="{67FBA6D9-D7D5-434A-BBED-0431E6518BFA}">
      <dgm:prSet/>
      <dgm:spPr/>
      <dgm:t>
        <a:bodyPr/>
        <a:lstStyle/>
        <a:p>
          <a:endParaRPr lang="en-US"/>
        </a:p>
      </dgm:t>
    </dgm:pt>
    <dgm:pt modelId="{966FE99D-0F41-40E7-8828-59AC4F07A6CE}">
      <dgm:prSet phldrT="[Text]"/>
      <dgm:spPr/>
      <dgm:t>
        <a:bodyPr/>
        <a:lstStyle/>
        <a:p>
          <a:endParaRPr lang="en-US" dirty="0"/>
        </a:p>
      </dgm:t>
    </dgm:pt>
    <dgm:pt modelId="{E32FEBA8-2624-4AEB-9DD2-02B7A189CB9D}" type="parTrans" cxnId="{E557325C-240F-4D7B-B94A-A5F1CAB461DD}">
      <dgm:prSet/>
      <dgm:spPr/>
      <dgm:t>
        <a:bodyPr/>
        <a:lstStyle/>
        <a:p>
          <a:endParaRPr lang="en-US"/>
        </a:p>
      </dgm:t>
    </dgm:pt>
    <dgm:pt modelId="{B3D457A0-DCF9-41BA-8C6F-16A3606C21E2}" type="sibTrans" cxnId="{E557325C-240F-4D7B-B94A-A5F1CAB461DD}">
      <dgm:prSet/>
      <dgm:spPr/>
      <dgm:t>
        <a:bodyPr/>
        <a:lstStyle/>
        <a:p>
          <a:endParaRPr lang="en-US"/>
        </a:p>
      </dgm:t>
    </dgm:pt>
    <dgm:pt modelId="{89258B21-0D4C-41B7-A98B-545A7BAF03C1}">
      <dgm:prSet phldrT="[Text]"/>
      <dgm:spPr/>
      <dgm:t>
        <a:bodyPr/>
        <a:lstStyle/>
        <a:p>
          <a:endParaRPr lang="en-US" dirty="0"/>
        </a:p>
      </dgm:t>
    </dgm:pt>
    <dgm:pt modelId="{E03ADC61-EFFC-494E-B20E-8E8825B95F3A}" type="parTrans" cxnId="{8BC9C2A6-FFD9-47D3-A45D-9F0636E35B69}">
      <dgm:prSet/>
      <dgm:spPr/>
      <dgm:t>
        <a:bodyPr/>
        <a:lstStyle/>
        <a:p>
          <a:endParaRPr lang="en-US"/>
        </a:p>
      </dgm:t>
    </dgm:pt>
    <dgm:pt modelId="{68F8171F-A9C7-474D-AFC2-8369B4757498}" type="sibTrans" cxnId="{8BC9C2A6-FFD9-47D3-A45D-9F0636E35B69}">
      <dgm:prSet/>
      <dgm:spPr/>
      <dgm:t>
        <a:bodyPr/>
        <a:lstStyle/>
        <a:p>
          <a:endParaRPr lang="en-US"/>
        </a:p>
      </dgm:t>
    </dgm:pt>
    <dgm:pt modelId="{DCC935AA-16DA-48D1-92C7-5F3E952910BE}">
      <dgm:prSet phldrT="[Text]"/>
      <dgm:spPr/>
      <dgm:t>
        <a:bodyPr/>
        <a:lstStyle/>
        <a:p>
          <a:r>
            <a:rPr lang="en-US" dirty="0"/>
            <a:t>Learn representation in data</a:t>
          </a:r>
        </a:p>
      </dgm:t>
    </dgm:pt>
    <dgm:pt modelId="{02BCF881-ED66-4D4B-ABCF-4DF1F2950FA0}" type="parTrans" cxnId="{2ED53430-A077-424C-A2E8-EDE4EB9D3299}">
      <dgm:prSet/>
      <dgm:spPr/>
      <dgm:t>
        <a:bodyPr/>
        <a:lstStyle/>
        <a:p>
          <a:endParaRPr lang="en-US"/>
        </a:p>
      </dgm:t>
    </dgm:pt>
    <dgm:pt modelId="{414BCBE9-E161-4508-BFB1-E7E8098D8727}" type="sibTrans" cxnId="{2ED53430-A077-424C-A2E8-EDE4EB9D3299}">
      <dgm:prSet/>
      <dgm:spPr/>
      <dgm:t>
        <a:bodyPr/>
        <a:lstStyle/>
        <a:p>
          <a:endParaRPr lang="en-US"/>
        </a:p>
      </dgm:t>
    </dgm:pt>
    <dgm:pt modelId="{FBACC4BD-D079-41A9-B9E6-1CFE53BB4033}">
      <dgm:prSet phldrT="[Text]"/>
      <dgm:spPr/>
      <dgm:t>
        <a:bodyPr/>
        <a:lstStyle/>
        <a:p>
          <a:r>
            <a:rPr lang="en-US" dirty="0"/>
            <a:t>Learn effective representation of data to help downstream apps</a:t>
          </a:r>
        </a:p>
      </dgm:t>
    </dgm:pt>
    <dgm:pt modelId="{A4B08BF3-1CD9-4962-AE1D-CD136B92E493}" type="parTrans" cxnId="{F7087F05-F3FB-430B-9E17-B6E2DB8DA5F5}">
      <dgm:prSet/>
      <dgm:spPr/>
      <dgm:t>
        <a:bodyPr/>
        <a:lstStyle/>
        <a:p>
          <a:endParaRPr lang="en-US"/>
        </a:p>
      </dgm:t>
    </dgm:pt>
    <dgm:pt modelId="{AFB6ACF8-A881-4963-B0BC-3BDE450B4B26}" type="sibTrans" cxnId="{F7087F05-F3FB-430B-9E17-B6E2DB8DA5F5}">
      <dgm:prSet/>
      <dgm:spPr/>
      <dgm:t>
        <a:bodyPr/>
        <a:lstStyle/>
        <a:p>
          <a:endParaRPr lang="en-US"/>
        </a:p>
      </dgm:t>
    </dgm:pt>
    <dgm:pt modelId="{392C9481-84DB-47BF-98F2-3043F387B47C}">
      <dgm:prSet/>
      <dgm:spPr/>
      <dgm:t>
        <a:bodyPr/>
        <a:lstStyle/>
        <a:p>
          <a:r>
            <a:rPr lang="en-US" dirty="0"/>
            <a:t>Labelled X and Y</a:t>
          </a:r>
        </a:p>
      </dgm:t>
    </dgm:pt>
    <dgm:pt modelId="{8F542878-2509-4990-A7DF-89B40A8FC71D}" type="parTrans" cxnId="{5AAB9FCB-EED2-4BDB-9A4E-F07ED9082032}">
      <dgm:prSet/>
      <dgm:spPr/>
      <dgm:t>
        <a:bodyPr/>
        <a:lstStyle/>
        <a:p>
          <a:endParaRPr lang="en-US"/>
        </a:p>
      </dgm:t>
    </dgm:pt>
    <dgm:pt modelId="{EA72D098-1E9F-4460-A380-AC72C4DC6960}" type="sibTrans" cxnId="{5AAB9FCB-EED2-4BDB-9A4E-F07ED9082032}">
      <dgm:prSet/>
      <dgm:spPr/>
      <dgm:t>
        <a:bodyPr/>
        <a:lstStyle/>
        <a:p>
          <a:endParaRPr lang="en-US"/>
        </a:p>
      </dgm:t>
    </dgm:pt>
    <dgm:pt modelId="{8CD39D1F-8615-4889-BEF2-DD032BD5B258}">
      <dgm:prSet/>
      <dgm:spPr/>
      <dgm:t>
        <a:bodyPr/>
        <a:lstStyle/>
        <a:p>
          <a:r>
            <a:rPr lang="en-US" dirty="0"/>
            <a:t>Learn model: X-&gt;Y</a:t>
          </a:r>
        </a:p>
      </dgm:t>
    </dgm:pt>
    <dgm:pt modelId="{9485A5D4-4113-47E6-8F1D-3DE93609C4FF}" type="parTrans" cxnId="{AFE54393-61BB-4132-811B-8E9CF698915C}">
      <dgm:prSet/>
      <dgm:spPr/>
      <dgm:t>
        <a:bodyPr/>
        <a:lstStyle/>
        <a:p>
          <a:endParaRPr lang="en-US"/>
        </a:p>
      </dgm:t>
    </dgm:pt>
    <dgm:pt modelId="{88FD197F-4B9F-4F8D-85A2-88ACADEB1B6A}" type="sibTrans" cxnId="{AFE54393-61BB-4132-811B-8E9CF698915C}">
      <dgm:prSet/>
      <dgm:spPr/>
      <dgm:t>
        <a:bodyPr/>
        <a:lstStyle/>
        <a:p>
          <a:endParaRPr lang="en-US"/>
        </a:p>
      </dgm:t>
    </dgm:pt>
    <dgm:pt modelId="{88CACCAA-C963-49F2-B0DF-A9C288DE4CCE}">
      <dgm:prSet/>
      <dgm:spPr/>
      <dgm:t>
        <a:bodyPr/>
        <a:lstStyle/>
        <a:p>
          <a:r>
            <a:rPr lang="en-US" dirty="0"/>
            <a:t>Make prediction</a:t>
          </a:r>
        </a:p>
      </dgm:t>
    </dgm:pt>
    <dgm:pt modelId="{F35EA951-8EE9-408C-ACE9-825BE6446A86}" type="parTrans" cxnId="{46FDF786-5D59-4C79-846B-7AB13B82DC73}">
      <dgm:prSet/>
      <dgm:spPr/>
      <dgm:t>
        <a:bodyPr/>
        <a:lstStyle/>
        <a:p>
          <a:endParaRPr lang="en-US"/>
        </a:p>
      </dgm:t>
    </dgm:pt>
    <dgm:pt modelId="{B3FC8496-E99B-49C1-B2BF-A56DA1C6B41B}" type="sibTrans" cxnId="{46FDF786-5D59-4C79-846B-7AB13B82DC73}">
      <dgm:prSet/>
      <dgm:spPr/>
      <dgm:t>
        <a:bodyPr/>
        <a:lstStyle/>
        <a:p>
          <a:endParaRPr lang="en-US"/>
        </a:p>
      </dgm:t>
    </dgm:pt>
    <dgm:pt modelId="{B96D450A-779B-4F5B-AE59-89B4CC42B4CB}" type="pres">
      <dgm:prSet presAssocID="{4F6E027E-E451-41AC-B1D8-EC14F1D41484}" presName="Name0" presStyleCnt="0">
        <dgm:presLayoutVars>
          <dgm:dir/>
          <dgm:animLvl val="lvl"/>
          <dgm:resizeHandles val="exact"/>
        </dgm:presLayoutVars>
      </dgm:prSet>
      <dgm:spPr/>
    </dgm:pt>
    <dgm:pt modelId="{1E701147-D6D7-42C5-8858-065A18331758}" type="pres">
      <dgm:prSet presAssocID="{B2A39C90-3AE5-4732-8BCD-FD43550A0D14}" presName="composite" presStyleCnt="0"/>
      <dgm:spPr/>
    </dgm:pt>
    <dgm:pt modelId="{2A0A81E7-3C45-470C-AEEC-DBF842B6B307}" type="pres">
      <dgm:prSet presAssocID="{B2A39C90-3AE5-4732-8BCD-FD43550A0D14}" presName="parTx" presStyleLbl="alignNode1" presStyleIdx="0" presStyleCnt="4">
        <dgm:presLayoutVars>
          <dgm:chMax val="0"/>
          <dgm:chPref val="0"/>
          <dgm:bulletEnabled val="1"/>
        </dgm:presLayoutVars>
      </dgm:prSet>
      <dgm:spPr/>
    </dgm:pt>
    <dgm:pt modelId="{1FFB70B2-1585-4405-AC50-DB26973D13A9}" type="pres">
      <dgm:prSet presAssocID="{B2A39C90-3AE5-4732-8BCD-FD43550A0D14}" presName="desTx" presStyleLbl="alignAccFollowNode1" presStyleIdx="0" presStyleCnt="4">
        <dgm:presLayoutVars>
          <dgm:bulletEnabled val="1"/>
        </dgm:presLayoutVars>
      </dgm:prSet>
      <dgm:spPr/>
    </dgm:pt>
    <dgm:pt modelId="{DE7D34D9-BB32-4748-B304-E7E1C036826A}" type="pres">
      <dgm:prSet presAssocID="{BA27F5E1-1638-416C-8D8D-60DDF8AB81A9}" presName="space" presStyleCnt="0"/>
      <dgm:spPr/>
    </dgm:pt>
    <dgm:pt modelId="{75C01179-E010-4806-8B29-366EA227E8B5}" type="pres">
      <dgm:prSet presAssocID="{44346355-2F5F-4B89-A424-514F355235E4}" presName="composite" presStyleCnt="0"/>
      <dgm:spPr/>
    </dgm:pt>
    <dgm:pt modelId="{1B42BA7B-9A6D-406B-9979-5AA376F4EBAF}" type="pres">
      <dgm:prSet presAssocID="{44346355-2F5F-4B89-A424-514F355235E4}" presName="parTx" presStyleLbl="alignNode1" presStyleIdx="1" presStyleCnt="4">
        <dgm:presLayoutVars>
          <dgm:chMax val="0"/>
          <dgm:chPref val="0"/>
          <dgm:bulletEnabled val="1"/>
        </dgm:presLayoutVars>
      </dgm:prSet>
      <dgm:spPr/>
    </dgm:pt>
    <dgm:pt modelId="{1005CE6B-1090-414E-B7B4-1909A5FF806D}" type="pres">
      <dgm:prSet presAssocID="{44346355-2F5F-4B89-A424-514F355235E4}" presName="desTx" presStyleLbl="alignAccFollowNode1" presStyleIdx="1" presStyleCnt="4">
        <dgm:presLayoutVars>
          <dgm:bulletEnabled val="1"/>
        </dgm:presLayoutVars>
      </dgm:prSet>
      <dgm:spPr/>
    </dgm:pt>
    <dgm:pt modelId="{6BF5ECBC-3034-40D7-9AE8-13FFDFFF011F}" type="pres">
      <dgm:prSet presAssocID="{D2462C66-CD1D-462E-84EA-FFCCC02F4A83}" presName="space" presStyleCnt="0"/>
      <dgm:spPr/>
    </dgm:pt>
    <dgm:pt modelId="{22088163-4AF8-4023-8EFA-D41AEF3C9056}" type="pres">
      <dgm:prSet presAssocID="{8FB8E46D-F6A5-44F5-A908-A611086E5325}" presName="composite" presStyleCnt="0"/>
      <dgm:spPr/>
    </dgm:pt>
    <dgm:pt modelId="{89EBF4C8-B585-49F4-8C6A-68F9A0B7AE4D}" type="pres">
      <dgm:prSet presAssocID="{8FB8E46D-F6A5-44F5-A908-A611086E5325}" presName="parTx" presStyleLbl="alignNode1" presStyleIdx="2" presStyleCnt="4" custLinFactNeighborX="-9283" custLinFactNeighborY="1485">
        <dgm:presLayoutVars>
          <dgm:chMax val="0"/>
          <dgm:chPref val="0"/>
          <dgm:bulletEnabled val="1"/>
        </dgm:presLayoutVars>
      </dgm:prSet>
      <dgm:spPr/>
    </dgm:pt>
    <dgm:pt modelId="{5BC4DE62-9AFA-42EC-9B68-B4687BF761BA}" type="pres">
      <dgm:prSet presAssocID="{8FB8E46D-F6A5-44F5-A908-A611086E5325}" presName="desTx" presStyleLbl="alignAccFollowNode1" presStyleIdx="2" presStyleCnt="4" custLinFactNeighborX="-9212" custLinFactNeighborY="-381">
        <dgm:presLayoutVars>
          <dgm:bulletEnabled val="1"/>
        </dgm:presLayoutVars>
      </dgm:prSet>
      <dgm:spPr/>
    </dgm:pt>
    <dgm:pt modelId="{D04B0D6A-FB03-4D0F-A918-D347B6F0C4C5}" type="pres">
      <dgm:prSet presAssocID="{175A7C97-1680-4021-BEEC-E07678F400EF}" presName="space" presStyleCnt="0"/>
      <dgm:spPr/>
    </dgm:pt>
    <dgm:pt modelId="{86574366-BF92-42B3-B846-2F4AE14CCB0A}" type="pres">
      <dgm:prSet presAssocID="{A326ABB6-320B-4ACE-9CA2-34FC07D7CA08}" presName="composite" presStyleCnt="0"/>
      <dgm:spPr/>
    </dgm:pt>
    <dgm:pt modelId="{F4260E3B-70DA-4A3E-A7B0-A1221010B191}" type="pres">
      <dgm:prSet presAssocID="{A326ABB6-320B-4ACE-9CA2-34FC07D7CA08}" presName="parTx" presStyleLbl="alignNode1" presStyleIdx="3" presStyleCnt="4">
        <dgm:presLayoutVars>
          <dgm:chMax val="0"/>
          <dgm:chPref val="0"/>
          <dgm:bulletEnabled val="1"/>
        </dgm:presLayoutVars>
      </dgm:prSet>
      <dgm:spPr/>
    </dgm:pt>
    <dgm:pt modelId="{13CCDB42-3C5E-43E8-9937-DAF280A3DE91}" type="pres">
      <dgm:prSet presAssocID="{A326ABB6-320B-4ACE-9CA2-34FC07D7CA08}" presName="desTx" presStyleLbl="alignAccFollowNode1" presStyleIdx="3" presStyleCnt="4">
        <dgm:presLayoutVars>
          <dgm:bulletEnabled val="1"/>
        </dgm:presLayoutVars>
      </dgm:prSet>
      <dgm:spPr/>
    </dgm:pt>
  </dgm:ptLst>
  <dgm:cxnLst>
    <dgm:cxn modelId="{E3A73503-3DC1-4DB5-8236-50A90D5D9D07}" type="presOf" srcId="{2963EC9F-F8A6-4819-BDA5-F648AB184759}" destId="{1FFB70B2-1585-4405-AC50-DB26973D13A9}" srcOrd="0" destOrd="4" presId="urn:microsoft.com/office/officeart/2005/8/layout/hList1"/>
    <dgm:cxn modelId="{F7087F05-F3FB-430B-9E17-B6E2DB8DA5F5}" srcId="{44346355-2F5F-4B89-A424-514F355235E4}" destId="{FBACC4BD-D079-41A9-B9E6-1CFE53BB4033}" srcOrd="2" destOrd="0" parTransId="{A4B08BF3-1CD9-4962-AE1D-CD136B92E493}" sibTransId="{AFB6ACF8-A881-4963-B0BC-3BDE450B4B26}"/>
    <dgm:cxn modelId="{29AA6007-50CD-4999-8C38-8474DD5E6C58}" type="presOf" srcId="{4F6E027E-E451-41AC-B1D8-EC14F1D41484}" destId="{B96D450A-779B-4F5B-AE59-89B4CC42B4CB}" srcOrd="0" destOrd="0" presId="urn:microsoft.com/office/officeart/2005/8/layout/hList1"/>
    <dgm:cxn modelId="{32F88A13-0CC8-477D-AF69-A6499E953D62}" type="presOf" srcId="{5749430F-ECDF-4A47-B0DC-80084EF234CE}" destId="{1FFB70B2-1585-4405-AC50-DB26973D13A9}" srcOrd="0" destOrd="7" presId="urn:microsoft.com/office/officeart/2005/8/layout/hList1"/>
    <dgm:cxn modelId="{E887341A-F50B-455C-841A-9E06C3995BC0}" type="presOf" srcId="{88CACCAA-C963-49F2-B0DF-A9C288DE4CCE}" destId="{5BC4DE62-9AFA-42EC-9B68-B4687BF761BA}" srcOrd="0" destOrd="2" presId="urn:microsoft.com/office/officeart/2005/8/layout/hList1"/>
    <dgm:cxn modelId="{F3143E2A-7938-4355-92C7-A12DF4CDAC0D}" srcId="{B2A39C90-3AE5-4732-8BCD-FD43550A0D14}" destId="{2963EC9F-F8A6-4819-BDA5-F648AB184759}" srcOrd="4" destOrd="0" parTransId="{D5093824-C3CC-4B0E-B1B0-4D7BC7BC102B}" sibTransId="{E6811405-956B-4DF0-B297-6CA890B4A43F}"/>
    <dgm:cxn modelId="{2ED53430-A077-424C-A2E8-EDE4EB9D3299}" srcId="{B2A39C90-3AE5-4732-8BCD-FD43550A0D14}" destId="{DCC935AA-16DA-48D1-92C7-5F3E952910BE}" srcOrd="1" destOrd="0" parTransId="{02BCF881-ED66-4D4B-ABCF-4DF1F2950FA0}" sibTransId="{414BCBE9-E161-4508-BFB1-E7E8098D8727}"/>
    <dgm:cxn modelId="{350F4739-1852-4AFB-9F0F-DD92F6FA8F6A}" type="presOf" srcId="{1BED3301-C28F-45B9-994A-F07512D2B502}" destId="{1005CE6B-1090-414E-B7B4-1909A5FF806D}" srcOrd="0" destOrd="1" presId="urn:microsoft.com/office/officeart/2005/8/layout/hList1"/>
    <dgm:cxn modelId="{272C553C-574C-432E-BF9A-01BB9A5FB0AF}" type="presOf" srcId="{44346355-2F5F-4B89-A424-514F355235E4}" destId="{1B42BA7B-9A6D-406B-9979-5AA376F4EBAF}" srcOrd="0" destOrd="0" presId="urn:microsoft.com/office/officeart/2005/8/layout/hList1"/>
    <dgm:cxn modelId="{E557325C-240F-4D7B-B94A-A5F1CAB461DD}" srcId="{B2A39C90-3AE5-4732-8BCD-FD43550A0D14}" destId="{966FE99D-0F41-40E7-8828-59AC4F07A6CE}" srcOrd="14" destOrd="0" parTransId="{E32FEBA8-2624-4AEB-9DD2-02B7A189CB9D}" sibTransId="{B3D457A0-DCF9-41BA-8C6F-16A3606C21E2}"/>
    <dgm:cxn modelId="{F35DC960-61E4-4BC8-AFF5-0ADFDFA347A4}" type="presOf" srcId="{E3F65100-6100-4FBA-9F3D-DC47409780D9}" destId="{1FFB70B2-1585-4405-AC50-DB26973D13A9}" srcOrd="0" destOrd="11" presId="urn:microsoft.com/office/officeart/2005/8/layout/hList1"/>
    <dgm:cxn modelId="{DAD20F62-B84C-4D8F-98B7-1ABE747D82D0}" srcId="{B2A39C90-3AE5-4732-8BCD-FD43550A0D14}" destId="{A474335A-5071-4C68-ABF9-5A58128636E4}" srcOrd="12" destOrd="0" parTransId="{80AC6AB2-140A-4F89-B5A2-A36D941C147B}" sibTransId="{C21B50D4-EE4B-4BE7-A4B6-E819AF34038E}"/>
    <dgm:cxn modelId="{570F1142-102E-45E7-81BB-5FA1895CC175}" srcId="{B2A39C90-3AE5-4732-8BCD-FD43550A0D14}" destId="{593106DD-E908-450E-A012-34F68CFD6B78}" srcOrd="10" destOrd="0" parTransId="{E563F3C4-52BD-4311-944A-63CACB3286C0}" sibTransId="{DEC73A69-C9A7-42A7-ACE0-27DC4F0A22A9}"/>
    <dgm:cxn modelId="{82A21943-FA0F-48AA-A688-B5E94DCC40D0}" srcId="{44346355-2F5F-4B89-A424-514F355235E4}" destId="{76462AA3-D475-4C8D-AE73-B121812741FA}" srcOrd="0" destOrd="0" parTransId="{86A5D1B6-B83C-47AF-AC4D-0931A054DB38}" sibTransId="{DAF839B4-34B2-48B7-A142-A520E30FB077}"/>
    <dgm:cxn modelId="{96A3D565-FE9C-4A28-A35E-B798AED75D6D}" type="presOf" srcId="{B2A39C90-3AE5-4732-8BCD-FD43550A0D14}" destId="{2A0A81E7-3C45-470C-AEEC-DBF842B6B307}" srcOrd="0" destOrd="0" presId="urn:microsoft.com/office/officeart/2005/8/layout/hList1"/>
    <dgm:cxn modelId="{3B71C348-C058-485A-9804-461250424590}" srcId="{A326ABB6-320B-4ACE-9CA2-34FC07D7CA08}" destId="{6435A998-C0A8-4493-83B0-371C2096F3C1}" srcOrd="0" destOrd="0" parTransId="{CDF4CA31-4B73-43B8-BBC1-D4EB9CF345A7}" sibTransId="{D2851E05-8849-4625-A1C6-6CAAF5E067F6}"/>
    <dgm:cxn modelId="{797EFD49-5CDC-4394-99FB-4BB3E710F57B}" type="presOf" srcId="{89258B21-0D4C-41B7-A98B-545A7BAF03C1}" destId="{1FFB70B2-1585-4405-AC50-DB26973D13A9}" srcOrd="0" destOrd="15" presId="urn:microsoft.com/office/officeart/2005/8/layout/hList1"/>
    <dgm:cxn modelId="{C8CB2F6B-5C90-4A9B-A20E-D7B1DBC54196}" type="presOf" srcId="{8FB8E46D-F6A5-44F5-A908-A611086E5325}" destId="{89EBF4C8-B585-49F4-8C6A-68F9A0B7AE4D}" srcOrd="0" destOrd="0" presId="urn:microsoft.com/office/officeart/2005/8/layout/hList1"/>
    <dgm:cxn modelId="{CEEE066C-DE35-4720-A0E6-25D9ECD9987C}" type="presOf" srcId="{6435A998-C0A8-4493-83B0-371C2096F3C1}" destId="{13CCDB42-3C5E-43E8-9937-DAF280A3DE91}" srcOrd="0" destOrd="0" presId="urn:microsoft.com/office/officeart/2005/8/layout/hList1"/>
    <dgm:cxn modelId="{983D576C-1FE6-4B62-A689-DB7EF591D8BB}" type="presOf" srcId="{FBACC4BD-D079-41A9-B9E6-1CFE53BB4033}" destId="{1005CE6B-1090-414E-B7B4-1909A5FF806D}" srcOrd="0" destOrd="2" presId="urn:microsoft.com/office/officeart/2005/8/layout/hList1"/>
    <dgm:cxn modelId="{F3583450-C51D-4902-8282-708B1D84D875}" srcId="{B2A39C90-3AE5-4732-8BCD-FD43550A0D14}" destId="{3D6F7E0F-5478-43E7-8542-46D0E0CC0FA1}" srcOrd="9" destOrd="0" parTransId="{A94FD5AB-C7B7-474F-8F74-A60D40585226}" sibTransId="{902CEAC1-8792-405D-BC02-E00403A38BE5}"/>
    <dgm:cxn modelId="{04A7D079-DCD0-4100-9CC6-785C13C9D172}" srcId="{4F6E027E-E451-41AC-B1D8-EC14F1D41484}" destId="{8FB8E46D-F6A5-44F5-A908-A611086E5325}" srcOrd="2" destOrd="0" parTransId="{C6917920-A452-4D4D-9A31-F983605D9E3F}" sibTransId="{175A7C97-1680-4021-BEEC-E07678F400EF}"/>
    <dgm:cxn modelId="{327DD07C-7C5C-4844-90CF-BA4E33356168}" type="presOf" srcId="{A326ABB6-320B-4ACE-9CA2-34FC07D7CA08}" destId="{F4260E3B-70DA-4A3E-A7B0-A1221010B191}" srcOrd="0" destOrd="0" presId="urn:microsoft.com/office/officeart/2005/8/layout/hList1"/>
    <dgm:cxn modelId="{D31E1881-39EC-4B0F-858B-7CDF71D57C7D}" srcId="{B2A39C90-3AE5-4732-8BCD-FD43550A0D14}" destId="{5749430F-ECDF-4A47-B0DC-80084EF234CE}" srcOrd="7" destOrd="0" parTransId="{1B717938-3749-4093-8122-EC21D5C268E1}" sibTransId="{AC7B9425-C51A-4F90-8D1B-17ECD1BC1751}"/>
    <dgm:cxn modelId="{1686F185-7C17-4B08-AFBA-DB44C391EFA9}" srcId="{4F6E027E-E451-41AC-B1D8-EC14F1D41484}" destId="{44346355-2F5F-4B89-A424-514F355235E4}" srcOrd="1" destOrd="0" parTransId="{62F70FBC-BB6B-4EA0-97E3-D2DC29A525C3}" sibTransId="{D2462C66-CD1D-462E-84EA-FFCCC02F4A83}"/>
    <dgm:cxn modelId="{46FDF786-5D59-4C79-846B-7AB13B82DC73}" srcId="{8FB8E46D-F6A5-44F5-A908-A611086E5325}" destId="{88CACCAA-C963-49F2-B0DF-A9C288DE4CCE}" srcOrd="2" destOrd="0" parTransId="{F35EA951-8EE9-408C-ACE9-825BE6446A86}" sibTransId="{B3FC8496-E99B-49C1-B2BF-A56DA1C6B41B}"/>
    <dgm:cxn modelId="{8A021990-D801-4770-870A-9F8C4479B2BF}" srcId="{B2A39C90-3AE5-4732-8BCD-FD43550A0D14}" destId="{DCA7F5A1-52A0-4AA2-B84F-53A228A9CA6B}" srcOrd="3" destOrd="0" parTransId="{24D3633E-4675-4D92-9743-EBF848B4546E}" sibTransId="{B9AB425D-42BD-49C2-8901-28D7DDC90FD0}"/>
    <dgm:cxn modelId="{AFE54393-61BB-4132-811B-8E9CF698915C}" srcId="{8FB8E46D-F6A5-44F5-A908-A611086E5325}" destId="{8CD39D1F-8615-4889-BEF2-DD032BD5B258}" srcOrd="1" destOrd="0" parTransId="{9485A5D4-4113-47E6-8F1D-3DE93609C4FF}" sibTransId="{88FD197F-4B9F-4F8D-85A2-88ACADEB1B6A}"/>
    <dgm:cxn modelId="{7EBDB499-5EF7-4A27-9CFD-9302CCE88ADD}" type="presOf" srcId="{AA5A9CE8-05C3-4AFE-8C8F-68CC7CBB4C06}" destId="{1FFB70B2-1585-4405-AC50-DB26973D13A9}" srcOrd="0" destOrd="5" presId="urn:microsoft.com/office/officeart/2005/8/layout/hList1"/>
    <dgm:cxn modelId="{010B749A-EC7F-4FDF-A941-956D56C65251}" srcId="{B2A39C90-3AE5-4732-8BCD-FD43550A0D14}" destId="{E3F65100-6100-4FBA-9F3D-DC47409780D9}" srcOrd="11" destOrd="0" parTransId="{865A04D5-6DBF-4CF3-A226-345396769C0E}" sibTransId="{45C20DBC-B8A6-47C5-9AE0-4B7AA036AC79}"/>
    <dgm:cxn modelId="{13030C9B-C49C-4DB1-82D7-3F409801D589}" srcId="{B2A39C90-3AE5-4732-8BCD-FD43550A0D14}" destId="{550FB01C-68FE-4D68-B297-333CA9F36D76}" srcOrd="6" destOrd="0" parTransId="{1031FEFD-4AAC-43BD-A7E7-D2EBDF1E06E0}" sibTransId="{7252833F-B2CD-46C1-A661-F880B7A49889}"/>
    <dgm:cxn modelId="{C46354A1-5928-4A56-B96D-BF6504A91EA9}" srcId="{B2A39C90-3AE5-4732-8BCD-FD43550A0D14}" destId="{3FCA12F5-87E5-4D8B-9321-31D90D64B6AE}" srcOrd="2" destOrd="0" parTransId="{A79E69E1-DA07-4567-B6BA-6F185B319DD7}" sibTransId="{D0EFFFD7-F920-4D6D-B6D1-90341599521F}"/>
    <dgm:cxn modelId="{4769C1A6-72F4-4453-BD74-686779ECC335}" srcId="{B2A39C90-3AE5-4732-8BCD-FD43550A0D14}" destId="{74E7FF3F-B564-4D8E-9CDD-5187B856CF8B}" srcOrd="8" destOrd="0" parTransId="{2D6CDAEE-9631-4C2E-B81C-F35303DD0B40}" sibTransId="{6C45D2F7-A262-48E1-95ED-48271D08631F}"/>
    <dgm:cxn modelId="{8BC9C2A6-FFD9-47D3-A45D-9F0636E35B69}" srcId="{B2A39C90-3AE5-4732-8BCD-FD43550A0D14}" destId="{89258B21-0D4C-41B7-A98B-545A7BAF03C1}" srcOrd="15" destOrd="0" parTransId="{E03ADC61-EFFC-494E-B20E-8E8825B95F3A}" sibTransId="{68F8171F-A9C7-474D-AFC2-8369B4757498}"/>
    <dgm:cxn modelId="{B5941AAE-976E-4CC7-A672-4952FF09012E}" type="presOf" srcId="{74E7FF3F-B564-4D8E-9CDD-5187B856CF8B}" destId="{1FFB70B2-1585-4405-AC50-DB26973D13A9}" srcOrd="0" destOrd="8" presId="urn:microsoft.com/office/officeart/2005/8/layout/hList1"/>
    <dgm:cxn modelId="{7BB66BAE-48CA-4A9D-8467-4BD07FE7B0CB}" type="presOf" srcId="{820C26F5-DAFE-4926-B8AD-1374AC692AE3}" destId="{1FFB70B2-1585-4405-AC50-DB26973D13A9}" srcOrd="0" destOrd="13" presId="urn:microsoft.com/office/officeart/2005/8/layout/hList1"/>
    <dgm:cxn modelId="{5465E3B5-F714-4AAD-AC60-0758D214F543}" type="presOf" srcId="{D17553BF-C591-4816-8F0F-5F726F28B006}" destId="{1FFB70B2-1585-4405-AC50-DB26973D13A9}" srcOrd="0" destOrd="0" presId="urn:microsoft.com/office/officeart/2005/8/layout/hList1"/>
    <dgm:cxn modelId="{8EC4EFB6-5C96-4E1D-8310-8EECCDD0043D}" srcId="{4F6E027E-E451-41AC-B1D8-EC14F1D41484}" destId="{A326ABB6-320B-4ACE-9CA2-34FC07D7CA08}" srcOrd="3" destOrd="0" parTransId="{9C0B0503-CFE0-400C-9802-DA324F444518}" sibTransId="{DFEBB11F-86E1-4E0E-8C87-AF3311ECB080}"/>
    <dgm:cxn modelId="{C48DA6B7-4AB0-4CF4-A845-2E061E827E2D}" type="presOf" srcId="{966FE99D-0F41-40E7-8828-59AC4F07A6CE}" destId="{1FFB70B2-1585-4405-AC50-DB26973D13A9}" srcOrd="0" destOrd="14" presId="urn:microsoft.com/office/officeart/2005/8/layout/hList1"/>
    <dgm:cxn modelId="{57C291BE-26FE-429C-A6A4-647B9B6DAB18}" type="presOf" srcId="{76462AA3-D475-4C8D-AE73-B121812741FA}" destId="{1005CE6B-1090-414E-B7B4-1909A5FF806D}" srcOrd="0" destOrd="0" presId="urn:microsoft.com/office/officeart/2005/8/layout/hList1"/>
    <dgm:cxn modelId="{1EB628BF-D526-4ADC-8205-B2FA6BA0B74C}" type="presOf" srcId="{DCA7F5A1-52A0-4AA2-B84F-53A228A9CA6B}" destId="{1FFB70B2-1585-4405-AC50-DB26973D13A9}" srcOrd="0" destOrd="3" presId="urn:microsoft.com/office/officeart/2005/8/layout/hList1"/>
    <dgm:cxn modelId="{1AB944C2-3242-4D75-9062-0E9B65888C6A}" type="presOf" srcId="{3FCA12F5-87E5-4D8B-9321-31D90D64B6AE}" destId="{1FFB70B2-1585-4405-AC50-DB26973D13A9}" srcOrd="0" destOrd="2" presId="urn:microsoft.com/office/officeart/2005/8/layout/hList1"/>
    <dgm:cxn modelId="{AC9AFEC8-3985-4132-9CF9-3A697D91B5DA}" type="presOf" srcId="{A474335A-5071-4C68-ABF9-5A58128636E4}" destId="{1FFB70B2-1585-4405-AC50-DB26973D13A9}" srcOrd="0" destOrd="12" presId="urn:microsoft.com/office/officeart/2005/8/layout/hList1"/>
    <dgm:cxn modelId="{E03F8CC9-770B-4E34-A64D-D398FCC44616}" srcId="{44346355-2F5F-4B89-A424-514F355235E4}" destId="{1BED3301-C28F-45B9-994A-F07512D2B502}" srcOrd="1" destOrd="0" parTransId="{483B7C58-B22F-4660-B4BB-6339DF8BD71E}" sibTransId="{6DC3E599-3896-44F4-9BD9-94363C972293}"/>
    <dgm:cxn modelId="{5AAB9FCB-EED2-4BDB-9A4E-F07ED9082032}" srcId="{8FB8E46D-F6A5-44F5-A908-A611086E5325}" destId="{392C9481-84DB-47BF-98F2-3043F387B47C}" srcOrd="0" destOrd="0" parTransId="{8F542878-2509-4990-A7DF-89B40A8FC71D}" sibTransId="{EA72D098-1E9F-4460-A380-AC72C4DC6960}"/>
    <dgm:cxn modelId="{CB7BB3CE-032B-497E-A387-984E365B4B7B}" type="presOf" srcId="{593106DD-E908-450E-A012-34F68CFD6B78}" destId="{1FFB70B2-1585-4405-AC50-DB26973D13A9}" srcOrd="0" destOrd="10" presId="urn:microsoft.com/office/officeart/2005/8/layout/hList1"/>
    <dgm:cxn modelId="{400BDFCE-4ACB-4CA3-8103-0A6CB0D06E4E}" srcId="{B2A39C90-3AE5-4732-8BCD-FD43550A0D14}" destId="{AA5A9CE8-05C3-4AFE-8C8F-68CC7CBB4C06}" srcOrd="5" destOrd="0" parTransId="{1BEF7599-66B0-48EB-8DB4-72D9025C44EA}" sibTransId="{2655528F-FA89-4E28-8FBC-077A01494252}"/>
    <dgm:cxn modelId="{144759D0-930E-4828-9E65-1DED27ED20A5}" type="presOf" srcId="{392C9481-84DB-47BF-98F2-3043F387B47C}" destId="{5BC4DE62-9AFA-42EC-9B68-B4687BF761BA}" srcOrd="0" destOrd="0" presId="urn:microsoft.com/office/officeart/2005/8/layout/hList1"/>
    <dgm:cxn modelId="{67FBA6D9-D7D5-434A-BBED-0431E6518BFA}" srcId="{B2A39C90-3AE5-4732-8BCD-FD43550A0D14}" destId="{820C26F5-DAFE-4926-B8AD-1374AC692AE3}" srcOrd="13" destOrd="0" parTransId="{63D7D185-6332-42A9-BFED-EDB9A95178E8}" sibTransId="{0CEC96F8-9795-4229-B3C8-76B1E3A333A9}"/>
    <dgm:cxn modelId="{7BED95DA-7A9C-431F-9A3F-A28965E63EE1}" type="presOf" srcId="{550FB01C-68FE-4D68-B297-333CA9F36D76}" destId="{1FFB70B2-1585-4405-AC50-DB26973D13A9}" srcOrd="0" destOrd="6" presId="urn:microsoft.com/office/officeart/2005/8/layout/hList1"/>
    <dgm:cxn modelId="{F8B1CEDA-7C3F-4405-AD2F-D7D03C35D46A}" srcId="{B2A39C90-3AE5-4732-8BCD-FD43550A0D14}" destId="{D17553BF-C591-4816-8F0F-5F726F28B006}" srcOrd="0" destOrd="0" parTransId="{FCB58DB4-CCB3-4010-8E1C-1C2A5F9C1117}" sibTransId="{F1DA1122-4DAB-4AC1-A763-1FAEE98235B0}"/>
    <dgm:cxn modelId="{6E384AF2-B604-4439-8C9C-E093A841BF8D}" type="presOf" srcId="{DCC935AA-16DA-48D1-92C7-5F3E952910BE}" destId="{1FFB70B2-1585-4405-AC50-DB26973D13A9}" srcOrd="0" destOrd="1" presId="urn:microsoft.com/office/officeart/2005/8/layout/hList1"/>
    <dgm:cxn modelId="{559D6CF7-12C8-409C-9C79-56CB6A1EE09F}" type="presOf" srcId="{8CD39D1F-8615-4889-BEF2-DD032BD5B258}" destId="{5BC4DE62-9AFA-42EC-9B68-B4687BF761BA}" srcOrd="0" destOrd="1" presId="urn:microsoft.com/office/officeart/2005/8/layout/hList1"/>
    <dgm:cxn modelId="{EC2E2AF9-3759-41F2-9140-52B2070668F9}" type="presOf" srcId="{3D6F7E0F-5478-43E7-8542-46D0E0CC0FA1}" destId="{1FFB70B2-1585-4405-AC50-DB26973D13A9}" srcOrd="0" destOrd="9" presId="urn:microsoft.com/office/officeart/2005/8/layout/hList1"/>
    <dgm:cxn modelId="{BC7352FC-7C44-4D3F-B060-7A5038720E05}" srcId="{4F6E027E-E451-41AC-B1D8-EC14F1D41484}" destId="{B2A39C90-3AE5-4732-8BCD-FD43550A0D14}" srcOrd="0" destOrd="0" parTransId="{ECA50AA2-EBF0-4946-87B8-C33C212C3EAA}" sibTransId="{BA27F5E1-1638-416C-8D8D-60DDF8AB81A9}"/>
    <dgm:cxn modelId="{6FC09B4E-67C9-4C9F-B5A1-020332104217}" type="presParOf" srcId="{B96D450A-779B-4F5B-AE59-89B4CC42B4CB}" destId="{1E701147-D6D7-42C5-8858-065A18331758}" srcOrd="0" destOrd="0" presId="urn:microsoft.com/office/officeart/2005/8/layout/hList1"/>
    <dgm:cxn modelId="{F5B41B0A-9A1F-4535-A396-71FD0DB62F1C}" type="presParOf" srcId="{1E701147-D6D7-42C5-8858-065A18331758}" destId="{2A0A81E7-3C45-470C-AEEC-DBF842B6B307}" srcOrd="0" destOrd="0" presId="urn:microsoft.com/office/officeart/2005/8/layout/hList1"/>
    <dgm:cxn modelId="{5BD78F7D-EAA7-430D-A84E-5566C092F232}" type="presParOf" srcId="{1E701147-D6D7-42C5-8858-065A18331758}" destId="{1FFB70B2-1585-4405-AC50-DB26973D13A9}" srcOrd="1" destOrd="0" presId="urn:microsoft.com/office/officeart/2005/8/layout/hList1"/>
    <dgm:cxn modelId="{913B9452-1D45-4215-A3F0-971FCBF8A0BB}" type="presParOf" srcId="{B96D450A-779B-4F5B-AE59-89B4CC42B4CB}" destId="{DE7D34D9-BB32-4748-B304-E7E1C036826A}" srcOrd="1" destOrd="0" presId="urn:microsoft.com/office/officeart/2005/8/layout/hList1"/>
    <dgm:cxn modelId="{B740D670-D124-4795-95C1-0EDA56528C8E}" type="presParOf" srcId="{B96D450A-779B-4F5B-AE59-89B4CC42B4CB}" destId="{75C01179-E010-4806-8B29-366EA227E8B5}" srcOrd="2" destOrd="0" presId="urn:microsoft.com/office/officeart/2005/8/layout/hList1"/>
    <dgm:cxn modelId="{731F3C08-7ED2-4B19-B6D0-25A0D2EED0BD}" type="presParOf" srcId="{75C01179-E010-4806-8B29-366EA227E8B5}" destId="{1B42BA7B-9A6D-406B-9979-5AA376F4EBAF}" srcOrd="0" destOrd="0" presId="urn:microsoft.com/office/officeart/2005/8/layout/hList1"/>
    <dgm:cxn modelId="{E1D512E6-C7FE-48DE-B16D-092C9119E18B}" type="presParOf" srcId="{75C01179-E010-4806-8B29-366EA227E8B5}" destId="{1005CE6B-1090-414E-B7B4-1909A5FF806D}" srcOrd="1" destOrd="0" presId="urn:microsoft.com/office/officeart/2005/8/layout/hList1"/>
    <dgm:cxn modelId="{9734B295-63A1-4FE0-9977-B25335EB351D}" type="presParOf" srcId="{B96D450A-779B-4F5B-AE59-89B4CC42B4CB}" destId="{6BF5ECBC-3034-40D7-9AE8-13FFDFFF011F}" srcOrd="3" destOrd="0" presId="urn:microsoft.com/office/officeart/2005/8/layout/hList1"/>
    <dgm:cxn modelId="{76248564-C82D-45DF-BA5D-3D0F5372C8F6}" type="presParOf" srcId="{B96D450A-779B-4F5B-AE59-89B4CC42B4CB}" destId="{22088163-4AF8-4023-8EFA-D41AEF3C9056}" srcOrd="4" destOrd="0" presId="urn:microsoft.com/office/officeart/2005/8/layout/hList1"/>
    <dgm:cxn modelId="{61053D92-124A-4301-ADB1-F0FE1F42923C}" type="presParOf" srcId="{22088163-4AF8-4023-8EFA-D41AEF3C9056}" destId="{89EBF4C8-B585-49F4-8C6A-68F9A0B7AE4D}" srcOrd="0" destOrd="0" presId="urn:microsoft.com/office/officeart/2005/8/layout/hList1"/>
    <dgm:cxn modelId="{B5D54958-9469-43EC-8415-C2E877CE4421}" type="presParOf" srcId="{22088163-4AF8-4023-8EFA-D41AEF3C9056}" destId="{5BC4DE62-9AFA-42EC-9B68-B4687BF761BA}" srcOrd="1" destOrd="0" presId="urn:microsoft.com/office/officeart/2005/8/layout/hList1"/>
    <dgm:cxn modelId="{3B798E1C-1C82-4653-B770-383D2E2EBE6F}" type="presParOf" srcId="{B96D450A-779B-4F5B-AE59-89B4CC42B4CB}" destId="{D04B0D6A-FB03-4D0F-A918-D347B6F0C4C5}" srcOrd="5" destOrd="0" presId="urn:microsoft.com/office/officeart/2005/8/layout/hList1"/>
    <dgm:cxn modelId="{CED5A0C4-7D4B-4B54-8000-21E405102F60}" type="presParOf" srcId="{B96D450A-779B-4F5B-AE59-89B4CC42B4CB}" destId="{86574366-BF92-42B3-B846-2F4AE14CCB0A}" srcOrd="6" destOrd="0" presId="urn:microsoft.com/office/officeart/2005/8/layout/hList1"/>
    <dgm:cxn modelId="{5686B1ED-1815-4F67-9CD4-6AD3BFC3A392}" type="presParOf" srcId="{86574366-BF92-42B3-B846-2F4AE14CCB0A}" destId="{F4260E3B-70DA-4A3E-A7B0-A1221010B191}" srcOrd="0" destOrd="0" presId="urn:microsoft.com/office/officeart/2005/8/layout/hList1"/>
    <dgm:cxn modelId="{D66FB2BD-80AC-499A-B5A1-4068454CCB12}" type="presParOf" srcId="{86574366-BF92-42B3-B846-2F4AE14CCB0A}" destId="{13CCDB42-3C5E-43E8-9937-DAF280A3DE9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A81E7-3C45-470C-AEEC-DBF842B6B307}">
      <dsp:nvSpPr>
        <dsp:cNvPr id="0" name=""/>
        <dsp:cNvSpPr/>
      </dsp:nvSpPr>
      <dsp:spPr>
        <a:xfrm>
          <a:off x="11561" y="148993"/>
          <a:ext cx="6951956" cy="1621196"/>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Unsupervised Learning</a:t>
          </a:r>
        </a:p>
      </dsp:txBody>
      <dsp:txXfrm>
        <a:off x="11561" y="148993"/>
        <a:ext cx="6951956" cy="1621196"/>
      </dsp:txXfrm>
    </dsp:sp>
    <dsp:sp modelId="{1FFB70B2-1585-4405-AC50-DB26973D13A9}">
      <dsp:nvSpPr>
        <dsp:cNvPr id="0" name=""/>
        <dsp:cNvSpPr/>
      </dsp:nvSpPr>
      <dsp:spPr>
        <a:xfrm>
          <a:off x="11561" y="1770190"/>
          <a:ext cx="6951956" cy="12901499"/>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Unlabeled X</a:t>
          </a:r>
        </a:p>
        <a:p>
          <a:pPr marL="285750" lvl="1" indent="-285750" algn="l" defTabSz="2089150">
            <a:lnSpc>
              <a:spcPct val="90000"/>
            </a:lnSpc>
            <a:spcBef>
              <a:spcPct val="0"/>
            </a:spcBef>
            <a:spcAft>
              <a:spcPct val="15000"/>
            </a:spcAft>
            <a:buChar char="•"/>
          </a:pPr>
          <a:r>
            <a:rPr lang="en-US" sz="4700" kern="1200" dirty="0"/>
            <a:t>Learn representation in data</a:t>
          </a:r>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dsp:txBody>
      <dsp:txXfrm>
        <a:off x="11561" y="1770190"/>
        <a:ext cx="6951956" cy="12901499"/>
      </dsp:txXfrm>
    </dsp:sp>
    <dsp:sp modelId="{1B42BA7B-9A6D-406B-9979-5AA376F4EBAF}">
      <dsp:nvSpPr>
        <dsp:cNvPr id="0" name=""/>
        <dsp:cNvSpPr/>
      </dsp:nvSpPr>
      <dsp:spPr>
        <a:xfrm>
          <a:off x="7936792" y="148993"/>
          <a:ext cx="6951956" cy="1621196"/>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Self-supervised Learning</a:t>
          </a:r>
        </a:p>
      </dsp:txBody>
      <dsp:txXfrm>
        <a:off x="7936792" y="148993"/>
        <a:ext cx="6951956" cy="1621196"/>
      </dsp:txXfrm>
    </dsp:sp>
    <dsp:sp modelId="{1005CE6B-1090-414E-B7B4-1909A5FF806D}">
      <dsp:nvSpPr>
        <dsp:cNvPr id="0" name=""/>
        <dsp:cNvSpPr/>
      </dsp:nvSpPr>
      <dsp:spPr>
        <a:xfrm>
          <a:off x="7936792" y="1770190"/>
          <a:ext cx="6951956" cy="12901499"/>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Unlabeled X</a:t>
          </a:r>
        </a:p>
        <a:p>
          <a:pPr marL="285750" lvl="1" indent="-285750" algn="l" defTabSz="2089150">
            <a:lnSpc>
              <a:spcPct val="90000"/>
            </a:lnSpc>
            <a:spcBef>
              <a:spcPct val="0"/>
            </a:spcBef>
            <a:spcAft>
              <a:spcPct val="15000"/>
            </a:spcAft>
            <a:buChar char="•"/>
          </a:pPr>
          <a:r>
            <a:rPr lang="en-US" sz="4700" kern="1200" dirty="0"/>
            <a:t>Generate self-supervisory signal</a:t>
          </a:r>
        </a:p>
        <a:p>
          <a:pPr marL="285750" lvl="1" indent="-285750" algn="l" defTabSz="2089150">
            <a:lnSpc>
              <a:spcPct val="90000"/>
            </a:lnSpc>
            <a:spcBef>
              <a:spcPct val="0"/>
            </a:spcBef>
            <a:spcAft>
              <a:spcPct val="15000"/>
            </a:spcAft>
            <a:buChar char="•"/>
          </a:pPr>
          <a:r>
            <a:rPr lang="en-US" sz="4700" kern="1200" dirty="0"/>
            <a:t>Learn effective representation of data to help downstream apps</a:t>
          </a:r>
        </a:p>
      </dsp:txBody>
      <dsp:txXfrm>
        <a:off x="7936792" y="1770190"/>
        <a:ext cx="6951956" cy="12901499"/>
      </dsp:txXfrm>
    </dsp:sp>
    <dsp:sp modelId="{89EBF4C8-B585-49F4-8C6A-68F9A0B7AE4D}">
      <dsp:nvSpPr>
        <dsp:cNvPr id="0" name=""/>
        <dsp:cNvSpPr/>
      </dsp:nvSpPr>
      <dsp:spPr>
        <a:xfrm>
          <a:off x="15216672" y="173068"/>
          <a:ext cx="6951956" cy="1621196"/>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Supervised Learning</a:t>
          </a:r>
        </a:p>
      </dsp:txBody>
      <dsp:txXfrm>
        <a:off x="15216672" y="173068"/>
        <a:ext cx="6951956" cy="1621196"/>
      </dsp:txXfrm>
    </dsp:sp>
    <dsp:sp modelId="{5BC4DE62-9AFA-42EC-9B68-B4687BF761BA}">
      <dsp:nvSpPr>
        <dsp:cNvPr id="0" name=""/>
        <dsp:cNvSpPr/>
      </dsp:nvSpPr>
      <dsp:spPr>
        <a:xfrm>
          <a:off x="15221608" y="1721035"/>
          <a:ext cx="6951956" cy="12901499"/>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Labelled X and Y</a:t>
          </a:r>
        </a:p>
        <a:p>
          <a:pPr marL="285750" lvl="1" indent="-285750" algn="l" defTabSz="2089150">
            <a:lnSpc>
              <a:spcPct val="90000"/>
            </a:lnSpc>
            <a:spcBef>
              <a:spcPct val="0"/>
            </a:spcBef>
            <a:spcAft>
              <a:spcPct val="15000"/>
            </a:spcAft>
            <a:buChar char="•"/>
          </a:pPr>
          <a:r>
            <a:rPr lang="en-US" sz="4700" kern="1200" dirty="0"/>
            <a:t>Learn model: X-&gt;Y</a:t>
          </a:r>
        </a:p>
        <a:p>
          <a:pPr marL="285750" lvl="1" indent="-285750" algn="l" defTabSz="2089150">
            <a:lnSpc>
              <a:spcPct val="90000"/>
            </a:lnSpc>
            <a:spcBef>
              <a:spcPct val="0"/>
            </a:spcBef>
            <a:spcAft>
              <a:spcPct val="15000"/>
            </a:spcAft>
            <a:buChar char="•"/>
          </a:pPr>
          <a:r>
            <a:rPr lang="en-US" sz="4700" kern="1200" dirty="0"/>
            <a:t>Make prediction</a:t>
          </a:r>
        </a:p>
      </dsp:txBody>
      <dsp:txXfrm>
        <a:off x="15221608" y="1721035"/>
        <a:ext cx="6951956" cy="12901499"/>
      </dsp:txXfrm>
    </dsp:sp>
    <dsp:sp modelId="{F4260E3B-70DA-4A3E-A7B0-A1221010B191}">
      <dsp:nvSpPr>
        <dsp:cNvPr id="0" name=""/>
        <dsp:cNvSpPr/>
      </dsp:nvSpPr>
      <dsp:spPr>
        <a:xfrm>
          <a:off x="23787252" y="148993"/>
          <a:ext cx="6951956" cy="162119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Reinforcement Learning</a:t>
          </a:r>
        </a:p>
      </dsp:txBody>
      <dsp:txXfrm>
        <a:off x="23787252" y="148993"/>
        <a:ext cx="6951956" cy="1621196"/>
      </dsp:txXfrm>
    </dsp:sp>
    <dsp:sp modelId="{13CCDB42-3C5E-43E8-9937-DAF280A3DE91}">
      <dsp:nvSpPr>
        <dsp:cNvPr id="0" name=""/>
        <dsp:cNvSpPr/>
      </dsp:nvSpPr>
      <dsp:spPr>
        <a:xfrm>
          <a:off x="23787252" y="1770190"/>
          <a:ext cx="6951956" cy="12901499"/>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Learn actions to reach the goal given an environment</a:t>
          </a:r>
        </a:p>
      </dsp:txBody>
      <dsp:txXfrm>
        <a:off x="23787252" y="1770190"/>
        <a:ext cx="6951956" cy="1290149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3781EB-4FB3-3648-A6F1-521C35AF4CD7}" type="datetimeFigureOut">
              <a:rPr lang="en-US" smtClean="0"/>
              <a:pPr/>
              <a:t>9/14/2021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F0F673-3FE3-4644-A0AD-C862DAC4A93E}" type="slidenum">
              <a:rPr lang="en-US" smtClean="0"/>
              <a:pPr/>
              <a:t>‹#›</a:t>
            </a:fld>
            <a:endParaRPr lang="en-US"/>
          </a:p>
        </p:txBody>
      </p:sp>
    </p:spTree>
    <p:extLst>
      <p:ext uri="{BB962C8B-B14F-4D97-AF65-F5344CB8AC3E}">
        <p14:creationId xmlns:p14="http://schemas.microsoft.com/office/powerpoint/2010/main" val="18949675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91D6BE-35D6-7746-85CA-91EA11600B8F}" type="datetimeFigureOut">
              <a:rPr lang="en-US" smtClean="0"/>
              <a:pPr/>
              <a:t>9/14/2021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6D829D-6F50-6945-B415-7FF26FA4187F}" type="slidenum">
              <a:rPr lang="en-US" smtClean="0"/>
              <a:pPr/>
              <a:t>‹#›</a:t>
            </a:fld>
            <a:endParaRPr lang="en-US"/>
          </a:p>
        </p:txBody>
      </p:sp>
    </p:spTree>
    <p:extLst>
      <p:ext uri="{BB962C8B-B14F-4D97-AF65-F5344CB8AC3E}">
        <p14:creationId xmlns:p14="http://schemas.microsoft.com/office/powerpoint/2010/main" val="2149197503"/>
      </p:ext>
    </p:extLst>
  </p:cSld>
  <p:clrMap bg1="lt1" tx1="dk1" bg2="lt2" tx2="dk2" accent1="accent1" accent2="accent2" accent3="accent3" accent4="accent4" accent5="accent5" accent6="accent6" hlink="hlink" folHlink="folHlink"/>
  <p:hf hdr="0" ftr="0" dt="0"/>
  <p:notesStyle>
    <a:lvl1pPr marL="0" algn="l" defTabSz="1371600" rtl="0" eaLnBrk="1" latinLnBrk="0" hangingPunct="1">
      <a:defRPr sz="3600" kern="1200">
        <a:solidFill>
          <a:schemeClr val="tx1"/>
        </a:solidFill>
        <a:latin typeface="+mn-lt"/>
        <a:ea typeface="+mn-ea"/>
        <a:cs typeface="+mn-cs"/>
      </a:defRPr>
    </a:lvl1pPr>
    <a:lvl2pPr marL="1371600" algn="l" defTabSz="1371600" rtl="0" eaLnBrk="1" latinLnBrk="0" hangingPunct="1">
      <a:defRPr sz="3600" kern="1200">
        <a:solidFill>
          <a:schemeClr val="tx1"/>
        </a:solidFill>
        <a:latin typeface="+mn-lt"/>
        <a:ea typeface="+mn-ea"/>
        <a:cs typeface="+mn-cs"/>
      </a:defRPr>
    </a:lvl2pPr>
    <a:lvl3pPr marL="2743200" algn="l" defTabSz="1371600" rtl="0" eaLnBrk="1" latinLnBrk="0" hangingPunct="1">
      <a:defRPr sz="3600" kern="1200">
        <a:solidFill>
          <a:schemeClr val="tx1"/>
        </a:solidFill>
        <a:latin typeface="+mn-lt"/>
        <a:ea typeface="+mn-ea"/>
        <a:cs typeface="+mn-cs"/>
      </a:defRPr>
    </a:lvl3pPr>
    <a:lvl4pPr marL="4114800" algn="l" defTabSz="1371600" rtl="0" eaLnBrk="1" latinLnBrk="0" hangingPunct="1">
      <a:defRPr sz="3600" kern="1200">
        <a:solidFill>
          <a:schemeClr val="tx1"/>
        </a:solidFill>
        <a:latin typeface="+mn-lt"/>
        <a:ea typeface="+mn-ea"/>
        <a:cs typeface="+mn-cs"/>
      </a:defRPr>
    </a:lvl4pPr>
    <a:lvl5pPr marL="5486400" algn="l" defTabSz="1371600" rtl="0" eaLnBrk="1" latinLnBrk="0" hangingPunct="1">
      <a:defRPr sz="3600" kern="1200">
        <a:solidFill>
          <a:schemeClr val="tx1"/>
        </a:solidFill>
        <a:latin typeface="+mn-lt"/>
        <a:ea typeface="+mn-ea"/>
        <a:cs typeface="+mn-cs"/>
      </a:defRPr>
    </a:lvl5pPr>
    <a:lvl6pPr marL="6858000" algn="l" defTabSz="1371600" rtl="0" eaLnBrk="1" latinLnBrk="0" hangingPunct="1">
      <a:defRPr sz="3600" kern="1200">
        <a:solidFill>
          <a:schemeClr val="tx1"/>
        </a:solidFill>
        <a:latin typeface="+mn-lt"/>
        <a:ea typeface="+mn-ea"/>
        <a:cs typeface="+mn-cs"/>
      </a:defRPr>
    </a:lvl6pPr>
    <a:lvl7pPr marL="8229600" algn="l" defTabSz="1371600" rtl="0" eaLnBrk="1" latinLnBrk="0" hangingPunct="1">
      <a:defRPr sz="3600" kern="1200">
        <a:solidFill>
          <a:schemeClr val="tx1"/>
        </a:solidFill>
        <a:latin typeface="+mn-lt"/>
        <a:ea typeface="+mn-ea"/>
        <a:cs typeface="+mn-cs"/>
      </a:defRPr>
    </a:lvl7pPr>
    <a:lvl8pPr marL="9601200" algn="l" defTabSz="1371600" rtl="0" eaLnBrk="1" latinLnBrk="0" hangingPunct="1">
      <a:defRPr sz="3600" kern="1200">
        <a:solidFill>
          <a:schemeClr val="tx1"/>
        </a:solidFill>
        <a:latin typeface="+mn-lt"/>
        <a:ea typeface="+mn-ea"/>
        <a:cs typeface="+mn-cs"/>
      </a:defRPr>
    </a:lvl8pPr>
    <a:lvl9pPr marL="10972800" algn="l" defTabSz="1371600" rtl="0" eaLnBrk="1" latinLnBrk="0" hangingPunct="1">
      <a:defRPr sz="3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6D829D-6F50-6945-B415-7FF26FA4187F}" type="slidenum">
              <a:rPr lang="en-US" smtClean="0"/>
              <a:pPr/>
              <a:t>1</a:t>
            </a:fld>
            <a:endParaRPr lang="en-US"/>
          </a:p>
        </p:txBody>
      </p:sp>
    </p:spTree>
    <p:extLst>
      <p:ext uri="{BB962C8B-B14F-4D97-AF65-F5344CB8AC3E}">
        <p14:creationId xmlns:p14="http://schemas.microsoft.com/office/powerpoint/2010/main" val="3957103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D829D-6F50-6945-B415-7FF26FA4187F}" type="slidenum">
              <a:rPr lang="en-US" smtClean="0"/>
              <a:pPr/>
              <a:t>7</a:t>
            </a:fld>
            <a:endParaRPr lang="en-US"/>
          </a:p>
        </p:txBody>
      </p:sp>
    </p:spTree>
    <p:extLst>
      <p:ext uri="{BB962C8B-B14F-4D97-AF65-F5344CB8AC3E}">
        <p14:creationId xmlns:p14="http://schemas.microsoft.com/office/powerpoint/2010/main" val="4213440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D829D-6F50-6945-B415-7FF26FA4187F}" type="slidenum">
              <a:rPr lang="en-US" smtClean="0"/>
              <a:pPr/>
              <a:t>35</a:t>
            </a:fld>
            <a:endParaRPr lang="en-US"/>
          </a:p>
        </p:txBody>
      </p:sp>
    </p:spTree>
    <p:extLst>
      <p:ext uri="{BB962C8B-B14F-4D97-AF65-F5344CB8AC3E}">
        <p14:creationId xmlns:p14="http://schemas.microsoft.com/office/powerpoint/2010/main" val="218487544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new title bgd large copy.jpg"/>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3505" y="0"/>
            <a:ext cx="36639500" cy="20574000"/>
          </a:xfrm>
          <a:prstGeom prst="rect">
            <a:avLst/>
          </a:prstGeom>
        </p:spPr>
      </p:pic>
      <p:sp>
        <p:nvSpPr>
          <p:cNvPr id="10" name="Rectangle 45"/>
          <p:cNvSpPr>
            <a:spLocks noChangeArrowheads="1"/>
          </p:cNvSpPr>
          <p:nvPr userDrawn="1"/>
        </p:nvSpPr>
        <p:spPr bwMode="auto">
          <a:xfrm>
            <a:off x="-63504" y="0"/>
            <a:ext cx="36639504" cy="457200"/>
          </a:xfrm>
          <a:prstGeom prst="rect">
            <a:avLst/>
          </a:prstGeom>
          <a:solidFill>
            <a:srgbClr val="990000"/>
          </a:solidFill>
          <a:ln w="9525">
            <a:noFill/>
            <a:miter lim="800000"/>
            <a:headEnd/>
            <a:tailEnd/>
          </a:ln>
          <a:effectLst/>
        </p:spPr>
        <p:txBody>
          <a:bodyPr wrap="none" lIns="365760" tIns="182880" rIns="365760" bIns="182880" anchor="ctr"/>
          <a:lstStyle/>
          <a:p>
            <a:pPr>
              <a:defRPr/>
            </a:pPr>
            <a:endParaRPr lang="en-US" sz="7200" dirty="0">
              <a:latin typeface="Arial"/>
            </a:endParaRPr>
          </a:p>
        </p:txBody>
      </p:sp>
      <p:sp>
        <p:nvSpPr>
          <p:cNvPr id="23" name="Rectangle 3"/>
          <p:cNvSpPr>
            <a:spLocks noGrp="1" noChangeArrowheads="1"/>
          </p:cNvSpPr>
          <p:nvPr>
            <p:ph type="subTitle" idx="1" hasCustomPrompt="1"/>
          </p:nvPr>
        </p:nvSpPr>
        <p:spPr>
          <a:xfrm>
            <a:off x="15081255" y="1325565"/>
            <a:ext cx="20275548" cy="5072064"/>
          </a:xfrm>
        </p:spPr>
        <p:txBody>
          <a:bodyPr anchor="ctr"/>
          <a:lstStyle>
            <a:lvl1pPr marL="0" indent="0">
              <a:buNone/>
              <a:defRPr sz="11200" baseline="0">
                <a:solidFill>
                  <a:schemeClr val="bg1"/>
                </a:solidFill>
              </a:defRPr>
            </a:lvl1pPr>
          </a:lstStyle>
          <a:p>
            <a:r>
              <a:rPr lang="en-US" dirty="0"/>
              <a:t>Click to add 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9" name="Slide Number Placeholder 2"/>
          <p:cNvSpPr>
            <a:spLocks noGrp="1"/>
          </p:cNvSpPr>
          <p:nvPr>
            <p:ph type="sldNum" sz="quarter" idx="10"/>
          </p:nvPr>
        </p:nvSpPr>
        <p:spPr>
          <a:xfrm>
            <a:off x="1930396" y="19154775"/>
            <a:ext cx="2336800" cy="1123950"/>
          </a:xfrm>
        </p:spPr>
        <p:txBody>
          <a:bodyPr/>
          <a:lstStyle/>
          <a:p>
            <a:pPr>
              <a:defRPr/>
            </a:pPr>
            <a:fld id="{49C0EE74-1F2C-4D2D-91EC-B282DFC749DA}" type="slidenum">
              <a:rPr lang="en-US" smtClean="0"/>
              <a:pPr>
                <a:defRPr/>
              </a:pPr>
              <a:t>‹#›</a:t>
            </a:fld>
            <a:endParaRPr lang="en-US"/>
          </a:p>
        </p:txBody>
      </p:sp>
      <p:pic>
        <p:nvPicPr>
          <p:cNvPr id="10" name="Picture 9" descr="new bgd lrg copy.jpg"/>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36576000" cy="20574000"/>
          </a:xfrm>
          <a:prstGeom prst="rect">
            <a:avLst/>
          </a:prstGeom>
        </p:spPr>
      </p:pic>
      <p:sp>
        <p:nvSpPr>
          <p:cNvPr id="14" name="Rectangle 45"/>
          <p:cNvSpPr>
            <a:spLocks noChangeArrowheads="1"/>
          </p:cNvSpPr>
          <p:nvPr userDrawn="1"/>
        </p:nvSpPr>
        <p:spPr bwMode="auto">
          <a:xfrm>
            <a:off x="0" y="0"/>
            <a:ext cx="36576000" cy="457200"/>
          </a:xfrm>
          <a:prstGeom prst="rect">
            <a:avLst/>
          </a:prstGeom>
          <a:solidFill>
            <a:srgbClr val="CC0000"/>
          </a:solidFill>
          <a:ln w="9525">
            <a:noFill/>
            <a:miter lim="800000"/>
            <a:headEnd/>
            <a:tailEnd/>
          </a:ln>
          <a:effectLst/>
        </p:spPr>
        <p:txBody>
          <a:bodyPr wrap="none" lIns="365760" tIns="182880" rIns="365760" bIns="182880" anchor="ctr"/>
          <a:lstStyle/>
          <a:p>
            <a:pPr>
              <a:defRPr/>
            </a:pPr>
            <a:endParaRPr lang="en-US" sz="7200" dirty="0">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sp>
        <p:nvSpPr>
          <p:cNvPr id="9" name="Rectangle 36"/>
          <p:cNvSpPr>
            <a:spLocks noGrp="1" noChangeArrowheads="1"/>
          </p:cNvSpPr>
          <p:nvPr>
            <p:ph type="title" hasCustomPrompt="1"/>
          </p:nvPr>
        </p:nvSpPr>
        <p:spPr bwMode="auto">
          <a:xfrm>
            <a:off x="1686823" y="433399"/>
            <a:ext cx="33178748" cy="2538411"/>
          </a:xfrm>
          <a:prstGeom prst="rect">
            <a:avLst/>
          </a:prstGeom>
          <a:noFill/>
          <a:ln w="9525">
            <a:noFill/>
            <a:miter lim="800000"/>
            <a:headEnd/>
            <a:tailEnd/>
          </a:ln>
        </p:spPr>
        <p:txBody>
          <a:bodyPr vert="horz" wrap="square" lIns="91431" tIns="45715" rIns="91431" bIns="45715" numCol="1" anchor="ctr" anchorCtr="0" compatLnSpc="1">
            <a:prstTxWarp prst="textNoShape">
              <a:avLst/>
            </a:prstTxWarp>
          </a:bodyPr>
          <a:lstStyle/>
          <a:p>
            <a:pPr lvl="0"/>
            <a:r>
              <a:rPr lang="en-US" dirty="0"/>
              <a:t>Click to add title</a:t>
            </a:r>
          </a:p>
        </p:txBody>
      </p:sp>
    </p:spTree>
    <p:extLst>
      <p:ext uri="{BB962C8B-B14F-4D97-AF65-F5344CB8AC3E}">
        <p14:creationId xmlns:p14="http://schemas.microsoft.com/office/powerpoint/2010/main" val="225472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274320" tIns="137160" rIns="274320" bIns="137160"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sp>
        <p:nvSpPr>
          <p:cNvPr id="9" name="Rectangle 36"/>
          <p:cNvSpPr>
            <a:spLocks noGrp="1" noChangeArrowheads="1"/>
          </p:cNvSpPr>
          <p:nvPr>
            <p:ph type="title" hasCustomPrompt="1"/>
          </p:nvPr>
        </p:nvSpPr>
        <p:spPr bwMode="auto">
          <a:xfrm>
            <a:off x="1686823" y="433395"/>
            <a:ext cx="33178748" cy="2538411"/>
          </a:xfrm>
          <a:prstGeom prst="rect">
            <a:avLst/>
          </a:prstGeom>
          <a:noFill/>
          <a:ln w="9525">
            <a:noFill/>
            <a:miter lim="800000"/>
            <a:headEnd/>
            <a:tailEnd/>
          </a:ln>
        </p:spPr>
        <p:txBody>
          <a:bodyPr vert="horz" wrap="square" lIns="274320" tIns="137160" rIns="274320" bIns="137160" numCol="1" anchor="ctr" anchorCtr="0" compatLnSpc="1">
            <a:prstTxWarp prst="textNoShape">
              <a:avLst/>
            </a:prstTxWarp>
          </a:bodyPr>
          <a:lstStyle/>
          <a:p>
            <a:pPr lvl="0"/>
            <a:r>
              <a:rPr lang="en-US" dirty="0"/>
              <a:t>Click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C0EE74-1F2C-4D2D-91EC-B282DFC749DA}" type="slidenum">
              <a:rPr lang="en-US" smtClean="0"/>
              <a:pPr>
                <a:defRPr/>
              </a:pPr>
              <a:t>‹#›</a:t>
            </a:fld>
            <a:endParaRPr lang="en-US"/>
          </a:p>
        </p:txBody>
      </p:sp>
      <p:sp>
        <p:nvSpPr>
          <p:cNvPr id="4" name="Title 3"/>
          <p:cNvSpPr>
            <a:spLocks noGrp="1"/>
          </p:cNvSpPr>
          <p:nvPr>
            <p:ph type="title" hasCustomPrompt="1"/>
          </p:nvPr>
        </p:nvSpPr>
        <p:spPr>
          <a:xfrm>
            <a:off x="1689100" y="433395"/>
            <a:ext cx="33178752" cy="2538411"/>
          </a:xfrm>
        </p:spPr>
        <p:txBody>
          <a:bodyPr/>
          <a:lstStyle/>
          <a:p>
            <a:r>
              <a:rPr lang="en-US" dirty="0"/>
              <a:t>Click to add title</a:t>
            </a:r>
          </a:p>
        </p:txBody>
      </p:sp>
      <p:sp>
        <p:nvSpPr>
          <p:cNvPr id="6" name="Picture Placeholder 5"/>
          <p:cNvSpPr>
            <a:spLocks noGrp="1"/>
          </p:cNvSpPr>
          <p:nvPr>
            <p:ph type="pic" sz="quarter" idx="11"/>
          </p:nvPr>
        </p:nvSpPr>
        <p:spPr>
          <a:xfrm>
            <a:off x="1930403" y="4071939"/>
            <a:ext cx="32937452" cy="13101636"/>
          </a:xfrm>
        </p:spPr>
        <p:txBody>
          <a:bodyPr/>
          <a:lstStyle>
            <a:lvl1pPr>
              <a:buFontTx/>
              <a:buNone/>
              <a:defRPr/>
            </a:lvl1pPr>
          </a:lstStyle>
          <a:p>
            <a:endParaRPr lang="en-US" dirty="0"/>
          </a:p>
        </p:txBody>
      </p:sp>
      <p:sp>
        <p:nvSpPr>
          <p:cNvPr id="8" name="Text Placeholder 7"/>
          <p:cNvSpPr>
            <a:spLocks noGrp="1"/>
          </p:cNvSpPr>
          <p:nvPr>
            <p:ph type="body" sz="quarter" idx="12"/>
          </p:nvPr>
        </p:nvSpPr>
        <p:spPr>
          <a:xfrm>
            <a:off x="1930403" y="17564107"/>
            <a:ext cx="32937452" cy="885825"/>
          </a:xfrm>
        </p:spPr>
        <p:txBody>
          <a:bodyPr>
            <a:noAutofit/>
          </a:bodyPr>
          <a:lstStyle>
            <a:lvl1pPr>
              <a:buFontTx/>
              <a:buNone/>
              <a:defRPr sz="5600"/>
            </a:lvl1pPr>
            <a:lvl2pPr>
              <a:defRPr sz="5600"/>
            </a:lvl2pPr>
            <a:lvl3pPr>
              <a:defRPr sz="5600"/>
            </a:lvl3pPr>
            <a:lvl4pPr>
              <a:defRPr sz="5600"/>
            </a:lvl4pPr>
            <a:lvl5pPr>
              <a:defRPr sz="5600"/>
            </a:lvl5pPr>
          </a:lstStyle>
          <a:p>
            <a:pPr lvl="0"/>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3220702"/>
            <a:ext cx="31089600" cy="4086225"/>
          </a:xfrm>
        </p:spPr>
        <p:txBody>
          <a:bodyPr anchor="t"/>
          <a:lstStyle>
            <a:lvl1pPr algn="l">
              <a:defRPr sz="16000" b="1" cap="all"/>
            </a:lvl1pPr>
          </a:lstStyle>
          <a:p>
            <a:r>
              <a:rPr lang="en-US"/>
              <a:t>Click to edit Master title style</a:t>
            </a:r>
          </a:p>
        </p:txBody>
      </p:sp>
      <p:sp>
        <p:nvSpPr>
          <p:cNvPr id="3" name="Text Placeholder 2"/>
          <p:cNvSpPr>
            <a:spLocks noGrp="1"/>
          </p:cNvSpPr>
          <p:nvPr>
            <p:ph type="body" idx="1"/>
          </p:nvPr>
        </p:nvSpPr>
        <p:spPr>
          <a:xfrm>
            <a:off x="2889252" y="8720140"/>
            <a:ext cx="31089600" cy="4500561"/>
          </a:xfrm>
        </p:spPr>
        <p:txBody>
          <a:bodyPr anchor="b"/>
          <a:lstStyle>
            <a:lvl1pPr marL="0" indent="0">
              <a:buNone/>
              <a:defRPr sz="8000"/>
            </a:lvl1pPr>
            <a:lvl2pPr marL="1828754" indent="0">
              <a:buNone/>
              <a:defRPr sz="7200"/>
            </a:lvl2pPr>
            <a:lvl3pPr marL="3657509" indent="0">
              <a:buNone/>
              <a:defRPr sz="6400"/>
            </a:lvl3pPr>
            <a:lvl4pPr marL="5486263" indent="0">
              <a:buNone/>
              <a:defRPr sz="5600"/>
            </a:lvl4pPr>
            <a:lvl5pPr marL="7315017" indent="0">
              <a:buNone/>
              <a:defRPr sz="5600"/>
            </a:lvl5pPr>
            <a:lvl6pPr marL="9143771" indent="0">
              <a:buNone/>
              <a:defRPr sz="5600"/>
            </a:lvl6pPr>
            <a:lvl7pPr marL="10972526" indent="0">
              <a:buNone/>
              <a:defRPr sz="5600"/>
            </a:lvl7pPr>
            <a:lvl8pPr marL="12801280" indent="0">
              <a:buNone/>
              <a:defRPr sz="5600"/>
            </a:lvl8pPr>
            <a:lvl9pPr marL="14630034" indent="0">
              <a:buNone/>
              <a:defRPr sz="5600"/>
            </a:lvl9pPr>
          </a:lstStyle>
          <a:p>
            <a:pPr lvl="0"/>
            <a:r>
              <a:rPr lang="en-US"/>
              <a:t>Click to edit Master text styles</a:t>
            </a:r>
          </a:p>
        </p:txBody>
      </p:sp>
      <p:sp>
        <p:nvSpPr>
          <p:cNvPr id="4" name="Rectangle 28"/>
          <p:cNvSpPr>
            <a:spLocks noGrp="1" noChangeArrowheads="1"/>
          </p:cNvSpPr>
          <p:nvPr>
            <p:ph type="sldNum" sz="quarter" idx="10"/>
          </p:nvPr>
        </p:nvSpPr>
        <p:spPr>
          <a:ln/>
        </p:spPr>
        <p:txBody>
          <a:bodyPr/>
          <a:lstStyle>
            <a:lvl1pPr>
              <a:defRPr/>
            </a:lvl1pPr>
          </a:lstStyle>
          <a:p>
            <a:pPr>
              <a:defRPr/>
            </a:pPr>
            <a:fld id="{2A4F199F-5620-4BF4-87B3-75C3427C29E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8800" y="4800607"/>
            <a:ext cx="16154400" cy="13577889"/>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8592800" y="4800607"/>
            <a:ext cx="16154400" cy="13577889"/>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8"/>
          <p:cNvSpPr>
            <a:spLocks noGrp="1" noChangeArrowheads="1"/>
          </p:cNvSpPr>
          <p:nvPr>
            <p:ph type="sldNum" sz="quarter" idx="10"/>
          </p:nvPr>
        </p:nvSpPr>
        <p:spPr>
          <a:ln/>
        </p:spPr>
        <p:txBody>
          <a:bodyPr/>
          <a:lstStyle>
            <a:lvl1pPr>
              <a:defRPr/>
            </a:lvl1pPr>
          </a:lstStyle>
          <a:p>
            <a:pPr>
              <a:defRPr/>
            </a:pPr>
            <a:fld id="{704163BB-A9E4-45FA-A154-B7168CE6860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54840" y="589041"/>
            <a:ext cx="32918400" cy="217720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800" y="4605339"/>
            <a:ext cx="16160752" cy="1919286"/>
          </a:xfrm>
        </p:spPr>
        <p:txBody>
          <a:bodyPr anchor="b"/>
          <a:lstStyle>
            <a:lvl1pPr marL="0" indent="0">
              <a:buNone/>
              <a:defRPr sz="9600" b="1"/>
            </a:lvl1pPr>
            <a:lvl2pPr marL="1828754" indent="0">
              <a:buNone/>
              <a:defRPr sz="8000" b="1"/>
            </a:lvl2pPr>
            <a:lvl3pPr marL="3657509" indent="0">
              <a:buNone/>
              <a:defRPr sz="7200" b="1"/>
            </a:lvl3pPr>
            <a:lvl4pPr marL="5486263" indent="0">
              <a:buNone/>
              <a:defRPr sz="6400" b="1"/>
            </a:lvl4pPr>
            <a:lvl5pPr marL="7315017" indent="0">
              <a:buNone/>
              <a:defRPr sz="6400" b="1"/>
            </a:lvl5pPr>
            <a:lvl6pPr marL="9143771" indent="0">
              <a:buNone/>
              <a:defRPr sz="6400" b="1"/>
            </a:lvl6pPr>
            <a:lvl7pPr marL="10972526" indent="0">
              <a:buNone/>
              <a:defRPr sz="6400" b="1"/>
            </a:lvl7pPr>
            <a:lvl8pPr marL="12801280" indent="0">
              <a:buNone/>
              <a:defRPr sz="6400" b="1"/>
            </a:lvl8pPr>
            <a:lvl9pPr marL="14630034" indent="0">
              <a:buNone/>
              <a:defRPr sz="6400" b="1"/>
            </a:lvl9pPr>
          </a:lstStyle>
          <a:p>
            <a:pPr lvl="0"/>
            <a:r>
              <a:rPr lang="en-US"/>
              <a:t>Click to edit Master text styles</a:t>
            </a:r>
          </a:p>
        </p:txBody>
      </p:sp>
      <p:sp>
        <p:nvSpPr>
          <p:cNvPr id="4" name="Content Placeholder 3"/>
          <p:cNvSpPr>
            <a:spLocks noGrp="1"/>
          </p:cNvSpPr>
          <p:nvPr>
            <p:ph sz="half" idx="2"/>
          </p:nvPr>
        </p:nvSpPr>
        <p:spPr>
          <a:xfrm>
            <a:off x="1828800" y="6524625"/>
            <a:ext cx="16160752" cy="11853864"/>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103" y="4605339"/>
            <a:ext cx="16167100" cy="1919286"/>
          </a:xfrm>
        </p:spPr>
        <p:txBody>
          <a:bodyPr anchor="b"/>
          <a:lstStyle>
            <a:lvl1pPr marL="0" indent="0">
              <a:buNone/>
              <a:defRPr sz="9600" b="1"/>
            </a:lvl1pPr>
            <a:lvl2pPr marL="1828754" indent="0">
              <a:buNone/>
              <a:defRPr sz="8000" b="1"/>
            </a:lvl2pPr>
            <a:lvl3pPr marL="3657509" indent="0">
              <a:buNone/>
              <a:defRPr sz="7200" b="1"/>
            </a:lvl3pPr>
            <a:lvl4pPr marL="5486263" indent="0">
              <a:buNone/>
              <a:defRPr sz="6400" b="1"/>
            </a:lvl4pPr>
            <a:lvl5pPr marL="7315017" indent="0">
              <a:buNone/>
              <a:defRPr sz="6400" b="1"/>
            </a:lvl5pPr>
            <a:lvl6pPr marL="9143771" indent="0">
              <a:buNone/>
              <a:defRPr sz="6400" b="1"/>
            </a:lvl6pPr>
            <a:lvl7pPr marL="10972526" indent="0">
              <a:buNone/>
              <a:defRPr sz="6400" b="1"/>
            </a:lvl7pPr>
            <a:lvl8pPr marL="12801280" indent="0">
              <a:buNone/>
              <a:defRPr sz="6400" b="1"/>
            </a:lvl8pPr>
            <a:lvl9pPr marL="14630034"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80103" y="6524625"/>
            <a:ext cx="16167100" cy="11853864"/>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10"/>
          </p:nvPr>
        </p:nvSpPr>
        <p:spPr>
          <a:ln/>
        </p:spPr>
        <p:txBody>
          <a:bodyPr/>
          <a:lstStyle>
            <a:lvl1pPr>
              <a:defRPr/>
            </a:lvl1pPr>
          </a:lstStyle>
          <a:p>
            <a:pPr>
              <a:defRPr/>
            </a:pPr>
            <a:fld id="{50330698-E3C1-4D28-AAE8-F64A5063BE0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8"/>
          <p:cNvSpPr>
            <a:spLocks noGrp="1" noChangeArrowheads="1"/>
          </p:cNvSpPr>
          <p:nvPr>
            <p:ph type="sldNum" sz="quarter" idx="10"/>
          </p:nvPr>
        </p:nvSpPr>
        <p:spPr>
          <a:ln/>
        </p:spPr>
        <p:txBody>
          <a:bodyPr/>
          <a:lstStyle>
            <a:lvl1pPr>
              <a:defRPr/>
            </a:lvl1pPr>
          </a:lstStyle>
          <a:p>
            <a:pPr>
              <a:defRPr/>
            </a:pPr>
            <a:fld id="{87A42AFF-E73B-487B-9783-10FFC85EF67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8"/>
          <p:cNvSpPr>
            <a:spLocks noGrp="1" noChangeArrowheads="1"/>
          </p:cNvSpPr>
          <p:nvPr>
            <p:ph type="sldNum" sz="quarter" idx="10"/>
          </p:nvPr>
        </p:nvSpPr>
        <p:spPr>
          <a:ln/>
        </p:spPr>
        <p:txBody>
          <a:bodyPr/>
          <a:lstStyle>
            <a:lvl1pPr>
              <a:defRPr/>
            </a:lvl1pPr>
          </a:lstStyle>
          <a:p>
            <a:pPr>
              <a:defRPr/>
            </a:pPr>
            <a:fld id="{F06DED65-1D12-479A-8F23-EE0EEE44FA4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3" y="3757926"/>
            <a:ext cx="12033252" cy="3486150"/>
          </a:xfrm>
        </p:spPr>
        <p:txBody>
          <a:bodyPr anchor="b"/>
          <a:lstStyle>
            <a:lvl1pPr algn="l">
              <a:defRPr sz="8000" b="1"/>
            </a:lvl1pPr>
          </a:lstStyle>
          <a:p>
            <a:r>
              <a:rPr lang="en-US"/>
              <a:t>Click to edit Master title style</a:t>
            </a:r>
          </a:p>
        </p:txBody>
      </p:sp>
      <p:sp>
        <p:nvSpPr>
          <p:cNvPr id="3" name="Content Placeholder 2"/>
          <p:cNvSpPr>
            <a:spLocks noGrp="1"/>
          </p:cNvSpPr>
          <p:nvPr>
            <p:ph idx="1"/>
          </p:nvPr>
        </p:nvSpPr>
        <p:spPr>
          <a:xfrm>
            <a:off x="14300200" y="3757932"/>
            <a:ext cx="20447000" cy="1462056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803" y="7698531"/>
            <a:ext cx="12033252" cy="10679958"/>
          </a:xfrm>
        </p:spPr>
        <p:txBody>
          <a:bodyPr/>
          <a:lstStyle>
            <a:lvl1pPr marL="0" indent="0">
              <a:buNone/>
              <a:defRPr sz="5600"/>
            </a:lvl1pPr>
            <a:lvl2pPr marL="1828754" indent="0">
              <a:buNone/>
              <a:defRPr sz="4800"/>
            </a:lvl2pPr>
            <a:lvl3pPr marL="3657509" indent="0">
              <a:buNone/>
              <a:defRPr sz="4000"/>
            </a:lvl3pPr>
            <a:lvl4pPr marL="5486263" indent="0">
              <a:buNone/>
              <a:defRPr sz="3600"/>
            </a:lvl4pPr>
            <a:lvl5pPr marL="7315017" indent="0">
              <a:buNone/>
              <a:defRPr sz="3600"/>
            </a:lvl5pPr>
            <a:lvl6pPr marL="9143771" indent="0">
              <a:buNone/>
              <a:defRPr sz="3600"/>
            </a:lvl6pPr>
            <a:lvl7pPr marL="10972526" indent="0">
              <a:buNone/>
              <a:defRPr sz="3600"/>
            </a:lvl7pPr>
            <a:lvl8pPr marL="12801280" indent="0">
              <a:buNone/>
              <a:defRPr sz="3600"/>
            </a:lvl8pPr>
            <a:lvl9pPr marL="14630034" indent="0">
              <a:buNone/>
              <a:defRPr sz="3600"/>
            </a:lvl9pPr>
          </a:lstStyle>
          <a:p>
            <a:pPr lvl="0"/>
            <a:r>
              <a:rPr lang="en-US"/>
              <a:t>Click to edit Master text styles</a:t>
            </a:r>
          </a:p>
        </p:txBody>
      </p:sp>
      <p:sp>
        <p:nvSpPr>
          <p:cNvPr id="5" name="Rectangle 28"/>
          <p:cNvSpPr>
            <a:spLocks noGrp="1" noChangeArrowheads="1"/>
          </p:cNvSpPr>
          <p:nvPr>
            <p:ph type="sldNum" sz="quarter" idx="10"/>
          </p:nvPr>
        </p:nvSpPr>
        <p:spPr>
          <a:ln/>
        </p:spPr>
        <p:txBody>
          <a:bodyPr/>
          <a:lstStyle>
            <a:lvl1pPr>
              <a:defRPr/>
            </a:lvl1pPr>
          </a:lstStyle>
          <a:p>
            <a:pPr>
              <a:defRPr/>
            </a:pPr>
            <a:fld id="{0C82D15B-4040-4AA2-96A9-33723CFC896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0" y="4336564"/>
            <a:ext cx="32918400" cy="13577889"/>
          </a:xfrm>
          <a:prstGeom prst="rect">
            <a:avLst/>
          </a:prstGeom>
        </p:spPr>
        <p:txBody>
          <a:bodyPr vert="horz" lIns="274320" tIns="137160" rIns="274320" bIns="137160" rtlCol="0">
            <a:normAutofit/>
          </a:bodyPr>
          <a:lstStyle/>
          <a:p>
            <a:pPr lvl="0"/>
            <a:r>
              <a:rPr lang="en-US" dirty="0"/>
              <a:t>First Level</a:t>
            </a:r>
          </a:p>
          <a:p>
            <a:pPr lvl="1"/>
            <a:r>
              <a:rPr lang="en-US" dirty="0"/>
              <a:t>Second level</a:t>
            </a:r>
          </a:p>
          <a:p>
            <a:pPr lvl="2"/>
            <a:r>
              <a:rPr lang="en-US" dirty="0"/>
              <a:t>Third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274320" tIns="137160" rIns="274320" bIns="137160"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pic>
        <p:nvPicPr>
          <p:cNvPr id="9" name="Picture 30"/>
          <p:cNvPicPr>
            <a:picLocks noChangeAspect="1" noChangeArrowheads="1"/>
          </p:cNvPicPr>
          <p:nvPr userDrawn="1"/>
        </p:nvPicPr>
        <p:blipFill>
          <a:blip r:embed="rId13">
            <a:extLst>
              <a:ext uri="{BEBA8EAE-BF5A-486C-A8C5-ECC9F3942E4B}">
                <a14:imgProps xmlns:a14="http://schemas.microsoft.com/office/drawing/2010/main">
                  <a14:imgLayer r:embed="rId14">
                    <a14:imgEffect>
                      <a14:saturation sat="0"/>
                    </a14:imgEffect>
                  </a14:imgLayer>
                </a14:imgProps>
              </a:ext>
            </a:extLst>
          </a:blip>
          <a:srcRect/>
          <a:stretch>
            <a:fillRect/>
          </a:stretch>
        </p:blipFill>
        <p:spPr bwMode="auto">
          <a:xfrm>
            <a:off x="0" y="304806"/>
            <a:ext cx="36576000" cy="2943225"/>
          </a:xfrm>
          <a:prstGeom prst="rect">
            <a:avLst/>
          </a:prstGeom>
          <a:noFill/>
          <a:ln w="9525">
            <a:noFill/>
            <a:miter lim="800000"/>
            <a:headEnd/>
            <a:tailEnd/>
          </a:ln>
        </p:spPr>
      </p:pic>
      <p:sp>
        <p:nvSpPr>
          <p:cNvPr id="10" name="Rectangle 32"/>
          <p:cNvSpPr>
            <a:spLocks noChangeArrowheads="1"/>
          </p:cNvSpPr>
          <p:nvPr userDrawn="1"/>
        </p:nvSpPr>
        <p:spPr bwMode="auto">
          <a:xfrm>
            <a:off x="0" y="7"/>
            <a:ext cx="36576000" cy="314325"/>
          </a:xfrm>
          <a:prstGeom prst="rect">
            <a:avLst/>
          </a:prstGeom>
          <a:solidFill>
            <a:srgbClr val="C0143C"/>
          </a:solidFill>
          <a:ln w="9525">
            <a:noFill/>
            <a:miter lim="800000"/>
            <a:headEnd/>
            <a:tailEnd/>
          </a:ln>
          <a:effectLst/>
        </p:spPr>
        <p:txBody>
          <a:bodyPr wrap="none" lIns="365760" tIns="182880" rIns="365760" bIns="182880" anchor="ctr"/>
          <a:lstStyle/>
          <a:p>
            <a:pPr>
              <a:defRPr/>
            </a:pPr>
            <a:endParaRPr lang="en-US" sz="7200">
              <a:latin typeface="Arial" charset="0"/>
              <a:ea typeface="ＭＳ Ｐゴシック" pitchFamily="48" charset="-128"/>
              <a:cs typeface="+mn-cs"/>
            </a:endParaRPr>
          </a:p>
        </p:txBody>
      </p:sp>
      <p:sp>
        <p:nvSpPr>
          <p:cNvPr id="11" name="Line 33"/>
          <p:cNvSpPr>
            <a:spLocks noChangeShapeType="1"/>
          </p:cNvSpPr>
          <p:nvPr userDrawn="1"/>
        </p:nvSpPr>
        <p:spPr bwMode="auto">
          <a:xfrm flipH="1" flipV="1">
            <a:off x="2133598" y="18935700"/>
            <a:ext cx="32613601" cy="67286"/>
          </a:xfrm>
          <a:prstGeom prst="line">
            <a:avLst/>
          </a:prstGeom>
          <a:noFill/>
          <a:ln w="9525">
            <a:solidFill>
              <a:srgbClr val="C0143C"/>
            </a:solidFill>
            <a:round/>
            <a:headEnd/>
            <a:tailEnd/>
          </a:ln>
          <a:effectLst/>
        </p:spPr>
        <p:txBody>
          <a:bodyPr lIns="365760" tIns="182880" rIns="365760" bIns="182880"/>
          <a:lstStyle/>
          <a:p>
            <a:pPr>
              <a:defRPr/>
            </a:pPr>
            <a:endParaRPr lang="en-US" sz="7200">
              <a:latin typeface="Arial" charset="0"/>
              <a:ea typeface="+mn-ea"/>
              <a:cs typeface="+mn-cs"/>
            </a:endParaRPr>
          </a:p>
        </p:txBody>
      </p:sp>
      <p:sp>
        <p:nvSpPr>
          <p:cNvPr id="18" name="Rectangle 36"/>
          <p:cNvSpPr>
            <a:spLocks noGrp="1" noChangeArrowheads="1"/>
          </p:cNvSpPr>
          <p:nvPr>
            <p:ph type="title"/>
          </p:nvPr>
        </p:nvSpPr>
        <p:spPr bwMode="auto">
          <a:xfrm>
            <a:off x="1686823" y="433395"/>
            <a:ext cx="33178748" cy="2538411"/>
          </a:xfrm>
          <a:prstGeom prst="rect">
            <a:avLst/>
          </a:prstGeom>
          <a:noFill/>
          <a:ln w="9525">
            <a:noFill/>
            <a:miter lim="800000"/>
            <a:headEnd/>
            <a:tailEnd/>
          </a:ln>
        </p:spPr>
        <p:txBody>
          <a:bodyPr vert="horz" wrap="square" lIns="274320" tIns="137160" rIns="274320" bIns="137160" numCol="1" anchor="ctr" anchorCtr="0" compatLnSpc="1">
            <a:prstTxWarp prst="textNoShape">
              <a:avLst/>
            </a:prstTxWarp>
          </a:bodyPr>
          <a:lstStyle/>
          <a:p>
            <a:pPr lvl="0"/>
            <a:r>
              <a:rPr lang="en-US"/>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73" r:id="rId11"/>
  </p:sldLayoutIdLst>
  <p:hf hdr="0" ftr="0" dt="0"/>
  <p:txStyles>
    <p:titleStyle>
      <a:lvl1pPr algn="l" defTabSz="1828754" rtl="0" eaLnBrk="1" latinLnBrk="0" hangingPunct="1">
        <a:spcBef>
          <a:spcPct val="0"/>
        </a:spcBef>
        <a:buNone/>
        <a:defRPr sz="12800" b="0" i="0" kern="1200">
          <a:solidFill>
            <a:schemeClr val="bg1"/>
          </a:solidFill>
          <a:latin typeface="Arial"/>
          <a:ea typeface="+mj-ea"/>
          <a:cs typeface="Arial"/>
        </a:defRPr>
      </a:lvl1pPr>
    </p:titleStyle>
    <p:bodyStyle>
      <a:lvl1pPr marL="1365218" indent="-1365218" algn="l" defTabSz="1828754" rtl="0" eaLnBrk="1" latinLnBrk="0" hangingPunct="1">
        <a:spcBef>
          <a:spcPct val="20000"/>
        </a:spcBef>
        <a:buClr>
          <a:srgbClr val="C0143C"/>
        </a:buClr>
        <a:buFont typeface="Wingdings" charset="2"/>
        <a:buChar char="§"/>
        <a:defRPr sz="12000" b="0" i="0" kern="1200">
          <a:solidFill>
            <a:schemeClr val="tx1"/>
          </a:solidFill>
          <a:latin typeface="Arial"/>
          <a:ea typeface="+mn-ea"/>
          <a:cs typeface="Arial"/>
        </a:defRPr>
      </a:lvl1pPr>
      <a:lvl2pPr marL="2971726" indent="-1142971" algn="l" defTabSz="1828754" rtl="0" eaLnBrk="1" latinLnBrk="0" hangingPunct="1">
        <a:spcBef>
          <a:spcPct val="20000"/>
        </a:spcBef>
        <a:buClr>
          <a:srgbClr val="575A5D"/>
        </a:buClr>
        <a:buFont typeface="Wingdings" charset="2"/>
        <a:buChar char="§"/>
        <a:defRPr sz="10400" b="0" i="0" kern="1200">
          <a:solidFill>
            <a:schemeClr val="tx1"/>
          </a:solidFill>
          <a:latin typeface="Arial"/>
          <a:ea typeface="+mn-ea"/>
          <a:cs typeface="Arial"/>
        </a:defRPr>
      </a:lvl2pPr>
      <a:lvl3pPr marL="4571886" indent="-914377" algn="l" defTabSz="1828754" rtl="0" eaLnBrk="1" latinLnBrk="0" hangingPunct="1">
        <a:spcBef>
          <a:spcPct val="20000"/>
        </a:spcBef>
        <a:buFont typeface="Lucida Grande"/>
        <a:buChar char="-"/>
        <a:defRPr sz="9600" b="0" i="0" kern="1200">
          <a:solidFill>
            <a:schemeClr val="tx1"/>
          </a:solidFill>
          <a:latin typeface="Arial"/>
          <a:ea typeface="+mn-ea"/>
          <a:cs typeface="Arial"/>
        </a:defRPr>
      </a:lvl3pPr>
      <a:lvl4pPr marL="6400640" indent="-914377" algn="l" defTabSz="1828754" rtl="0" eaLnBrk="1" latinLnBrk="0" hangingPunct="1">
        <a:spcBef>
          <a:spcPct val="20000"/>
        </a:spcBef>
        <a:buFont typeface="Arial"/>
        <a:buChar char="–"/>
        <a:defRPr sz="8000" b="0" i="0" kern="1200">
          <a:solidFill>
            <a:schemeClr val="tx1"/>
          </a:solidFill>
          <a:latin typeface="Arial"/>
          <a:ea typeface="+mn-ea"/>
          <a:cs typeface="Arial"/>
        </a:defRPr>
      </a:lvl4pPr>
      <a:lvl5pPr marL="8229394" indent="-914377" algn="l" defTabSz="1828754" rtl="0" eaLnBrk="1" latinLnBrk="0" hangingPunct="1">
        <a:spcBef>
          <a:spcPct val="20000"/>
        </a:spcBef>
        <a:buFont typeface="Arial"/>
        <a:buChar char="»"/>
        <a:defRPr sz="8000" b="0" i="0" kern="1200">
          <a:solidFill>
            <a:schemeClr val="tx1"/>
          </a:solidFill>
          <a:latin typeface="Arial"/>
          <a:ea typeface="+mn-ea"/>
          <a:cs typeface="Arial"/>
        </a:defRPr>
      </a:lvl5pPr>
      <a:lvl6pPr marL="10058149" indent="-914377" algn="l" defTabSz="1828754" rtl="0" eaLnBrk="1" latinLnBrk="0" hangingPunct="1">
        <a:spcBef>
          <a:spcPct val="20000"/>
        </a:spcBef>
        <a:buFont typeface="Arial"/>
        <a:buChar char="•"/>
        <a:defRPr sz="8000" kern="1200">
          <a:solidFill>
            <a:schemeClr val="tx1"/>
          </a:solidFill>
          <a:latin typeface="+mn-lt"/>
          <a:ea typeface="+mn-ea"/>
          <a:cs typeface="+mn-cs"/>
        </a:defRPr>
      </a:lvl6pPr>
      <a:lvl7pPr marL="11886903" indent="-914377" algn="l" defTabSz="1828754" rtl="0" eaLnBrk="1" latinLnBrk="0" hangingPunct="1">
        <a:spcBef>
          <a:spcPct val="20000"/>
        </a:spcBef>
        <a:buFont typeface="Arial"/>
        <a:buChar char="•"/>
        <a:defRPr sz="8000" kern="1200">
          <a:solidFill>
            <a:schemeClr val="tx1"/>
          </a:solidFill>
          <a:latin typeface="+mn-lt"/>
          <a:ea typeface="+mn-ea"/>
          <a:cs typeface="+mn-cs"/>
        </a:defRPr>
      </a:lvl7pPr>
      <a:lvl8pPr marL="13715657" indent="-914377" algn="l" defTabSz="1828754" rtl="0" eaLnBrk="1" latinLnBrk="0" hangingPunct="1">
        <a:spcBef>
          <a:spcPct val="20000"/>
        </a:spcBef>
        <a:buFont typeface="Arial"/>
        <a:buChar char="•"/>
        <a:defRPr sz="8000" kern="1200">
          <a:solidFill>
            <a:schemeClr val="tx1"/>
          </a:solidFill>
          <a:latin typeface="+mn-lt"/>
          <a:ea typeface="+mn-ea"/>
          <a:cs typeface="+mn-cs"/>
        </a:defRPr>
      </a:lvl8pPr>
      <a:lvl9pPr marL="15544411" indent="-914377" algn="l" defTabSz="1828754" rtl="0" eaLnBrk="1" latinLnBrk="0" hangingPunct="1">
        <a:spcBef>
          <a:spcPct val="20000"/>
        </a:spcBef>
        <a:buFont typeface="Arial"/>
        <a:buChar char="•"/>
        <a:defRPr sz="8000" kern="1200">
          <a:solidFill>
            <a:schemeClr val="tx1"/>
          </a:solidFill>
          <a:latin typeface="+mn-lt"/>
          <a:ea typeface="+mn-ea"/>
          <a:cs typeface="+mn-cs"/>
        </a:defRPr>
      </a:lvl9pPr>
    </p:bodyStyle>
    <p:otherStyle>
      <a:defPPr>
        <a:defRPr lang="en-US"/>
      </a:defPPr>
      <a:lvl1pPr marL="0" algn="l" defTabSz="1828754" rtl="0" eaLnBrk="1" latinLnBrk="0" hangingPunct="1">
        <a:defRPr sz="7200" kern="1200">
          <a:solidFill>
            <a:schemeClr val="tx1"/>
          </a:solidFill>
          <a:latin typeface="+mn-lt"/>
          <a:ea typeface="+mn-ea"/>
          <a:cs typeface="+mn-cs"/>
        </a:defRPr>
      </a:lvl1pPr>
      <a:lvl2pPr marL="1828754" algn="l" defTabSz="1828754" rtl="0" eaLnBrk="1" latinLnBrk="0" hangingPunct="1">
        <a:defRPr sz="7200" kern="1200">
          <a:solidFill>
            <a:schemeClr val="tx1"/>
          </a:solidFill>
          <a:latin typeface="+mn-lt"/>
          <a:ea typeface="+mn-ea"/>
          <a:cs typeface="+mn-cs"/>
        </a:defRPr>
      </a:lvl2pPr>
      <a:lvl3pPr marL="3657509" algn="l" defTabSz="1828754" rtl="0" eaLnBrk="1" latinLnBrk="0" hangingPunct="1">
        <a:defRPr sz="7200" kern="1200">
          <a:solidFill>
            <a:schemeClr val="tx1"/>
          </a:solidFill>
          <a:latin typeface="+mn-lt"/>
          <a:ea typeface="+mn-ea"/>
          <a:cs typeface="+mn-cs"/>
        </a:defRPr>
      </a:lvl3pPr>
      <a:lvl4pPr marL="5486263" algn="l" defTabSz="1828754" rtl="0" eaLnBrk="1" latinLnBrk="0" hangingPunct="1">
        <a:defRPr sz="7200" kern="1200">
          <a:solidFill>
            <a:schemeClr val="tx1"/>
          </a:solidFill>
          <a:latin typeface="+mn-lt"/>
          <a:ea typeface="+mn-ea"/>
          <a:cs typeface="+mn-cs"/>
        </a:defRPr>
      </a:lvl4pPr>
      <a:lvl5pPr marL="7315017" algn="l" defTabSz="1828754" rtl="0" eaLnBrk="1" latinLnBrk="0" hangingPunct="1">
        <a:defRPr sz="7200" kern="1200">
          <a:solidFill>
            <a:schemeClr val="tx1"/>
          </a:solidFill>
          <a:latin typeface="+mn-lt"/>
          <a:ea typeface="+mn-ea"/>
          <a:cs typeface="+mn-cs"/>
        </a:defRPr>
      </a:lvl5pPr>
      <a:lvl6pPr marL="9143771" algn="l" defTabSz="1828754" rtl="0" eaLnBrk="1" latinLnBrk="0" hangingPunct="1">
        <a:defRPr sz="7200" kern="1200">
          <a:solidFill>
            <a:schemeClr val="tx1"/>
          </a:solidFill>
          <a:latin typeface="+mn-lt"/>
          <a:ea typeface="+mn-ea"/>
          <a:cs typeface="+mn-cs"/>
        </a:defRPr>
      </a:lvl6pPr>
      <a:lvl7pPr marL="10972526" algn="l" defTabSz="1828754" rtl="0" eaLnBrk="1" latinLnBrk="0" hangingPunct="1">
        <a:defRPr sz="7200" kern="1200">
          <a:solidFill>
            <a:schemeClr val="tx1"/>
          </a:solidFill>
          <a:latin typeface="+mn-lt"/>
          <a:ea typeface="+mn-ea"/>
          <a:cs typeface="+mn-cs"/>
        </a:defRPr>
      </a:lvl7pPr>
      <a:lvl8pPr marL="12801280" algn="l" defTabSz="1828754" rtl="0" eaLnBrk="1" latinLnBrk="0" hangingPunct="1">
        <a:defRPr sz="7200" kern="1200">
          <a:solidFill>
            <a:schemeClr val="tx1"/>
          </a:solidFill>
          <a:latin typeface="+mn-lt"/>
          <a:ea typeface="+mn-ea"/>
          <a:cs typeface="+mn-cs"/>
        </a:defRPr>
      </a:lvl8pPr>
      <a:lvl9pPr marL="14630034" algn="l" defTabSz="1828754"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deeplearningcrashcourse.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microsoft.com/office/2007/relationships/hdphoto" Target="../media/hdphoto6.wdp"/><Relationship Id="rId3" Type="http://schemas.openxmlformats.org/officeDocument/2006/relationships/image" Target="../media/image17.jpg"/><Relationship Id="rId7" Type="http://schemas.openxmlformats.org/officeDocument/2006/relationships/image" Target="../media/image20.jpg"/><Relationship Id="rId12" Type="http://schemas.openxmlformats.org/officeDocument/2006/relationships/image" Target="../media/image25.png"/><Relationship Id="rId2" Type="http://schemas.openxmlformats.org/officeDocument/2006/relationships/image" Target="../media/image310.png"/><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24.jpg"/><Relationship Id="rId5" Type="http://schemas.openxmlformats.org/officeDocument/2006/relationships/image" Target="../media/image19.png"/><Relationship Id="rId10" Type="http://schemas.openxmlformats.org/officeDocument/2006/relationships/image" Target="../media/image23.jpg"/><Relationship Id="rId4" Type="http://schemas.openxmlformats.org/officeDocument/2006/relationships/image" Target="../media/image18.jpg"/><Relationship Id="rId9"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420.png"/></Relationships>
</file>

<file path=ppt/slides/_rels/slide1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48.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jp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40.png"/><Relationship Id="rId4" Type="http://schemas.microsoft.com/office/2007/relationships/hdphoto" Target="../media/hdphoto7.wdp"/><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jp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40.png"/><Relationship Id="rId4" Type="http://schemas.microsoft.com/office/2007/relationships/hdphoto" Target="../media/hdphoto7.wdp"/><Relationship Id="rId9" Type="http://schemas.openxmlformats.org/officeDocument/2006/relationships/image" Target="../media/image6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70.png"/><Relationship Id="rId7"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6.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5.png"/><Relationship Id="rId5" Type="http://schemas.openxmlformats.org/officeDocument/2006/relationships/image" Target="../media/image66.png"/><Relationship Id="rId10" Type="http://schemas.openxmlformats.org/officeDocument/2006/relationships/image" Target="../media/image44.jpeg"/><Relationship Id="rId4" Type="http://schemas.openxmlformats.org/officeDocument/2006/relationships/image" Target="../media/image65.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8.png"/><Relationship Id="rId4" Type="http://schemas.openxmlformats.org/officeDocument/2006/relationships/image" Target="../media/image65.png"/><Relationship Id="rId9" Type="http://schemas.openxmlformats.org/officeDocument/2006/relationships/image" Target="../media/image77.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1.png"/><Relationship Id="rId7"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1.png"/></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03.png"/><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3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7.png"/><Relationship Id="rId7" Type="http://schemas.openxmlformats.org/officeDocument/2006/relationships/image" Target="../media/image85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30.png"/><Relationship Id="rId11" Type="http://schemas.openxmlformats.org/officeDocument/2006/relationships/image" Target="../media/image5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820.png"/><Relationship Id="rId9" Type="http://schemas.openxmlformats.org/officeDocument/2006/relationships/image" Target="../media/image113.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59.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hyperlink" Target="https://doi.org/10.1016/0893-6080(91)90009-T" TargetMode="Externa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VOC3huqHrss?feature=oembed"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2.jpeg"/><Relationship Id="rId5" Type="http://schemas.openxmlformats.org/officeDocument/2006/relationships/diagramQuickStyle" Target="../diagrams/quickStyle1.xml"/><Relationship Id="rId10" Type="http://schemas.openxmlformats.org/officeDocument/2006/relationships/image" Target="../media/image11.jpeg"/><Relationship Id="rId4" Type="http://schemas.openxmlformats.org/officeDocument/2006/relationships/diagramLayout" Target="../diagrams/layout1.xml"/><Relationship Id="rId9"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15.png"/><Relationship Id="rId4" Type="http://schemas.openxmlformats.org/officeDocument/2006/relationships/image" Target="../media/image270.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
          <p:cNvSpPr>
            <a:spLocks noGrp="1"/>
          </p:cNvSpPr>
          <p:nvPr>
            <p:ph type="subTitle" idx="1"/>
          </p:nvPr>
        </p:nvSpPr>
        <p:spPr>
          <a:xfrm>
            <a:off x="298026" y="1497911"/>
            <a:ext cx="35979947" cy="5106410"/>
          </a:xfrm>
        </p:spPr>
        <p:txBody>
          <a:bodyPr>
            <a:normAutofit/>
          </a:bodyPr>
          <a:lstStyle/>
          <a:p>
            <a:pPr algn="ctr"/>
            <a:r>
              <a:rPr lang="en-US" altLang="zh-CN" sz="14800" b="1" i="1" dirty="0">
                <a:solidFill>
                  <a:srgbClr val="FFFF00"/>
                </a:solidFill>
              </a:rPr>
              <a:t>Deep Learning Crash Course</a:t>
            </a:r>
          </a:p>
        </p:txBody>
      </p:sp>
      <p:sp>
        <p:nvSpPr>
          <p:cNvPr id="6" name="Text Box 3"/>
          <p:cNvSpPr txBox="1">
            <a:spLocks noChangeArrowheads="1"/>
          </p:cNvSpPr>
          <p:nvPr/>
        </p:nvSpPr>
        <p:spPr bwMode="auto">
          <a:xfrm>
            <a:off x="2499360" y="8420078"/>
            <a:ext cx="32173333" cy="11146385"/>
          </a:xfrm>
          <a:prstGeom prst="rect">
            <a:avLst/>
          </a:prstGeom>
          <a:noFill/>
          <a:ln w="9525">
            <a:noFill/>
            <a:miter lim="800000"/>
            <a:headEnd/>
            <a:tailEnd/>
          </a:ln>
        </p:spPr>
        <p:txBody>
          <a:bodyPr wrap="square">
            <a:spAutoFit/>
          </a:bodyPr>
          <a:lstStyle/>
          <a:p>
            <a:pPr algn="ctr">
              <a:spcBef>
                <a:spcPct val="50000"/>
              </a:spcBef>
            </a:pPr>
            <a:endParaRPr lang="en-US" sz="26500" dirty="0">
              <a:solidFill>
                <a:srgbClr val="C0143C"/>
              </a:solidFill>
              <a:cs typeface="Arial" pitchFamily="34" charset="0"/>
            </a:endParaRPr>
          </a:p>
          <a:p>
            <a:pPr algn="ctr"/>
            <a:r>
              <a:rPr lang="en-US" sz="8000" b="1" dirty="0">
                <a:cs typeface="Arial"/>
              </a:rPr>
              <a:t>Hui Xue</a:t>
            </a:r>
          </a:p>
          <a:p>
            <a:pPr algn="ctr"/>
            <a:endParaRPr lang="en-US" sz="8000" b="1" dirty="0">
              <a:cs typeface="Arial"/>
            </a:endParaRPr>
          </a:p>
          <a:p>
            <a:pPr algn="ctr"/>
            <a:r>
              <a:rPr lang="en-US" sz="8000" b="1" dirty="0">
                <a:cs typeface="Arial"/>
              </a:rPr>
              <a:t>Fall 2021</a:t>
            </a:r>
            <a:endParaRPr lang="en-US" sz="10666" b="1" dirty="0">
              <a:cs typeface="Arial"/>
            </a:endParaRPr>
          </a:p>
          <a:p>
            <a:pPr algn="ctr"/>
            <a:endParaRPr lang="en-US" sz="10666" dirty="0">
              <a:cs typeface="Arial" pitchFamily="34" charset="0"/>
            </a:endParaRPr>
          </a:p>
          <a:p>
            <a:pPr algn="ctr"/>
            <a:endParaRPr lang="en-US" sz="10666" dirty="0">
              <a:solidFill>
                <a:schemeClr val="accent2"/>
              </a:solidFill>
              <a:cs typeface="Arial" pitchFamily="34" charset="0"/>
            </a:endParaRPr>
          </a:p>
        </p:txBody>
      </p:sp>
      <p:pic>
        <p:nvPicPr>
          <p:cNvPr id="2050" name="Picture 2">
            <a:extLst>
              <a:ext uri="{FF2B5EF4-FFF2-40B4-BE49-F238E27FC236}">
                <a16:creationId xmlns:a16="http://schemas.microsoft.com/office/drawing/2014/main" id="{A5DBD535-B308-48DD-8196-5CFF8823A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8665" y="8964665"/>
            <a:ext cx="8820150" cy="8210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4180603-C350-44D5-BDCB-53AB09F6EF35}"/>
              </a:ext>
            </a:extLst>
          </p:cNvPr>
          <p:cNvSpPr/>
          <p:nvPr/>
        </p:nvSpPr>
        <p:spPr>
          <a:xfrm>
            <a:off x="2318452" y="17095459"/>
            <a:ext cx="11700575" cy="923330"/>
          </a:xfrm>
          <a:prstGeom prst="rect">
            <a:avLst/>
          </a:prstGeom>
        </p:spPr>
        <p:txBody>
          <a:bodyPr wrap="none">
            <a:spAutoFit/>
          </a:bodyPr>
          <a:lstStyle/>
          <a:p>
            <a:pPr algn="ctr"/>
            <a:r>
              <a:rPr lang="en-US" b="1" i="1" dirty="0">
                <a:hlinkClick r:id="rId4"/>
              </a:rPr>
              <a:t>www.deeplearningcrashcourse.org</a:t>
            </a:r>
            <a:endParaRPr lang="en-US" i="1" dirty="0"/>
          </a:p>
        </p:txBody>
      </p:sp>
    </p:spTree>
    <p:extLst>
      <p:ext uri="{BB962C8B-B14F-4D97-AF65-F5344CB8AC3E}">
        <p14:creationId xmlns:p14="http://schemas.microsoft.com/office/powerpoint/2010/main" val="1958312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Model as a mapping function</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3" y="3958046"/>
            <a:ext cx="29236586" cy="923330"/>
          </a:xfrm>
          <a:prstGeom prst="rect">
            <a:avLst/>
          </a:prstGeom>
          <a:noFill/>
        </p:spPr>
        <p:txBody>
          <a:bodyPr wrap="square" rtlCol="0">
            <a:spAutoFit/>
          </a:bodyPr>
          <a:lstStyle/>
          <a:p>
            <a:r>
              <a:rPr lang="en-US" altLang="zh-CN" dirty="0"/>
              <a:t>First idea : design a mapping function to map image pixel values to the probability</a:t>
            </a:r>
            <a:endParaRPr lang="en-US" dirty="0"/>
          </a:p>
        </p:txBody>
      </p:sp>
      <p:pic>
        <p:nvPicPr>
          <p:cNvPr id="5" name="Picture 4">
            <a:extLst>
              <a:ext uri="{FF2B5EF4-FFF2-40B4-BE49-F238E27FC236}">
                <a16:creationId xmlns:a16="http://schemas.microsoft.com/office/drawing/2014/main" id="{880DBA03-8ACF-47BA-B53B-FC9EBA343320}"/>
              </a:ext>
            </a:extLst>
          </p:cNvPr>
          <p:cNvPicPr>
            <a:picLocks noChangeAspect="1"/>
          </p:cNvPicPr>
          <p:nvPr/>
        </p:nvPicPr>
        <p:blipFill>
          <a:blip r:embed="rId2"/>
          <a:stretch>
            <a:fillRect/>
          </a:stretch>
        </p:blipFill>
        <p:spPr>
          <a:xfrm>
            <a:off x="16917356" y="5908147"/>
            <a:ext cx="8738526" cy="1165136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70F52F-6B7A-476F-A1BB-DBA852D9E262}"/>
                  </a:ext>
                </a:extLst>
              </p:cNvPr>
              <p:cNvSpPr txBox="1"/>
              <p:nvPr/>
            </p:nvSpPr>
            <p:spPr>
              <a:xfrm>
                <a:off x="8713693" y="9610170"/>
                <a:ext cx="2976776"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EB70F52F-6B7A-476F-A1BB-DBA852D9E262}"/>
                  </a:ext>
                </a:extLst>
              </p:cNvPr>
              <p:cNvSpPr txBox="1">
                <a:spLocks noRot="1" noChangeAspect="1" noMove="1" noResize="1" noEditPoints="1" noAdjustHandles="1" noChangeArrowheads="1" noChangeShapeType="1" noTextEdit="1"/>
              </p:cNvSpPr>
              <p:nvPr/>
            </p:nvSpPr>
            <p:spPr>
              <a:xfrm>
                <a:off x="8713693" y="9610170"/>
                <a:ext cx="2976776" cy="830997"/>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898905CC-3790-4F86-BB32-F5602102A4F5}"/>
              </a:ext>
            </a:extLst>
          </p:cNvPr>
          <p:cNvCxnSpPr>
            <a:cxnSpLocks/>
          </p:cNvCxnSpPr>
          <p:nvPr/>
        </p:nvCxnSpPr>
        <p:spPr>
          <a:xfrm flipV="1">
            <a:off x="26027172" y="11733829"/>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707F333-A17B-40B3-877E-30F6B08733B8}"/>
              </a:ext>
            </a:extLst>
          </p:cNvPr>
          <p:cNvSpPr txBox="1"/>
          <p:nvPr/>
        </p:nvSpPr>
        <p:spPr>
          <a:xfrm>
            <a:off x="29655679" y="10422786"/>
            <a:ext cx="6028223" cy="2585323"/>
          </a:xfrm>
          <a:prstGeom prst="rect">
            <a:avLst/>
          </a:prstGeom>
          <a:noFill/>
        </p:spPr>
        <p:txBody>
          <a:bodyPr wrap="square" rtlCol="0">
            <a:spAutoFit/>
          </a:bodyPr>
          <a:lstStyle/>
          <a:p>
            <a:r>
              <a:rPr lang="en-US" dirty="0"/>
              <a:t>A scalar for the probability where heart was imaged</a:t>
            </a:r>
          </a:p>
        </p:txBody>
      </p:sp>
      <p:cxnSp>
        <p:nvCxnSpPr>
          <p:cNvPr id="9" name="Straight Arrow Connector 8">
            <a:extLst>
              <a:ext uri="{FF2B5EF4-FFF2-40B4-BE49-F238E27FC236}">
                <a16:creationId xmlns:a16="http://schemas.microsoft.com/office/drawing/2014/main" id="{C9D74390-5514-43E6-9ADA-ACADCDFDEE01}"/>
              </a:ext>
            </a:extLst>
          </p:cNvPr>
          <p:cNvCxnSpPr>
            <a:cxnSpLocks/>
          </p:cNvCxnSpPr>
          <p:nvPr/>
        </p:nvCxnSpPr>
        <p:spPr>
          <a:xfrm flipV="1">
            <a:off x="6282953" y="10479579"/>
            <a:ext cx="2430740" cy="166974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6E1895D-9920-43AF-A552-42D58ABD38F4}"/>
              </a:ext>
            </a:extLst>
          </p:cNvPr>
          <p:cNvCxnSpPr>
            <a:cxnSpLocks/>
          </p:cNvCxnSpPr>
          <p:nvPr/>
        </p:nvCxnSpPr>
        <p:spPr>
          <a:xfrm flipH="1" flipV="1">
            <a:off x="11086047" y="10441165"/>
            <a:ext cx="2162745" cy="2854713"/>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CD191E7-0466-44D6-9F2C-A984DF5F5728}"/>
              </a:ext>
            </a:extLst>
          </p:cNvPr>
          <p:cNvSpPr txBox="1"/>
          <p:nvPr/>
        </p:nvSpPr>
        <p:spPr>
          <a:xfrm>
            <a:off x="8713693" y="13718974"/>
            <a:ext cx="8738526" cy="4247317"/>
          </a:xfrm>
          <a:prstGeom prst="rect">
            <a:avLst/>
          </a:prstGeom>
          <a:noFill/>
        </p:spPr>
        <p:txBody>
          <a:bodyPr wrap="square" rtlCol="0">
            <a:spAutoFit/>
          </a:bodyPr>
          <a:lstStyle/>
          <a:p>
            <a:r>
              <a:rPr lang="en-US" dirty="0"/>
              <a:t>X : Nx1 vector</a:t>
            </a:r>
          </a:p>
          <a:p>
            <a:endParaRPr lang="en-US" dirty="0"/>
          </a:p>
          <a:p>
            <a:r>
              <a:rPr lang="en-US" dirty="0"/>
              <a:t>N=</a:t>
            </a:r>
            <a:r>
              <a:rPr lang="en-US" dirty="0" err="1"/>
              <a:t>HxW</a:t>
            </a:r>
            <a:r>
              <a:rPr lang="en-US" dirty="0"/>
              <a:t>, number of pixels</a:t>
            </a:r>
          </a:p>
          <a:p>
            <a:endParaRPr lang="en-US" dirty="0"/>
          </a:p>
          <a:p>
            <a:r>
              <a:rPr lang="en-US" i="1" dirty="0"/>
              <a:t>upper case, bold</a:t>
            </a:r>
          </a:p>
        </p:txBody>
      </p:sp>
      <p:sp>
        <p:nvSpPr>
          <p:cNvPr id="15" name="TextBox 14">
            <a:extLst>
              <a:ext uri="{FF2B5EF4-FFF2-40B4-BE49-F238E27FC236}">
                <a16:creationId xmlns:a16="http://schemas.microsoft.com/office/drawing/2014/main" id="{DE47B9E3-10FF-40BB-BD9C-DA2DCC51C11D}"/>
              </a:ext>
            </a:extLst>
          </p:cNvPr>
          <p:cNvSpPr txBox="1"/>
          <p:nvPr/>
        </p:nvSpPr>
        <p:spPr>
          <a:xfrm>
            <a:off x="1930396" y="12247892"/>
            <a:ext cx="8169965" cy="2585323"/>
          </a:xfrm>
          <a:prstGeom prst="rect">
            <a:avLst/>
          </a:prstGeom>
          <a:noFill/>
        </p:spPr>
        <p:txBody>
          <a:bodyPr wrap="square" rtlCol="0">
            <a:spAutoFit/>
          </a:bodyPr>
          <a:lstStyle/>
          <a:p>
            <a:r>
              <a:rPr lang="en-US" dirty="0"/>
              <a:t>y : a single floating value</a:t>
            </a:r>
          </a:p>
          <a:p>
            <a:endParaRPr lang="en-US" dirty="0"/>
          </a:p>
          <a:p>
            <a:r>
              <a:rPr lang="en-US" i="1" dirty="0"/>
              <a:t>lower case, regular</a:t>
            </a:r>
          </a:p>
        </p:txBody>
      </p:sp>
    </p:spTree>
    <p:extLst>
      <p:ext uri="{BB962C8B-B14F-4D97-AF65-F5344CB8AC3E}">
        <p14:creationId xmlns:p14="http://schemas.microsoft.com/office/powerpoint/2010/main" val="1268783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Linear mapping, weights and bias</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3" y="3958046"/>
            <a:ext cx="9944976" cy="923330"/>
          </a:xfrm>
          <a:prstGeom prst="rect">
            <a:avLst/>
          </a:prstGeom>
          <a:noFill/>
        </p:spPr>
        <p:txBody>
          <a:bodyPr wrap="square" rtlCol="0">
            <a:spAutoFit/>
          </a:bodyPr>
          <a:lstStyle/>
          <a:p>
            <a:r>
              <a:rPr lang="en-US" dirty="0"/>
              <a:t>Start with a linear mapping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13664834" y="8887576"/>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𝑧</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13664834" y="8887576"/>
                <a:ext cx="5786969" cy="1231106"/>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3BC7EF6-E8D4-4DA5-9DC9-8932B523F6E7}"/>
              </a:ext>
            </a:extLst>
          </p:cNvPr>
          <p:cNvCxnSpPr>
            <a:cxnSpLocks/>
          </p:cNvCxnSpPr>
          <p:nvPr/>
        </p:nvCxnSpPr>
        <p:spPr>
          <a:xfrm flipV="1">
            <a:off x="11509203" y="10118682"/>
            <a:ext cx="2474426" cy="304830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5C53074-CBF9-450D-9C10-4925DC56C8E4}"/>
              </a:ext>
            </a:extLst>
          </p:cNvPr>
          <p:cNvSpPr txBox="1"/>
          <p:nvPr/>
        </p:nvSpPr>
        <p:spPr>
          <a:xfrm>
            <a:off x="9129734" y="13424688"/>
            <a:ext cx="4535100" cy="923330"/>
          </a:xfrm>
          <a:prstGeom prst="rect">
            <a:avLst/>
          </a:prstGeom>
          <a:noFill/>
        </p:spPr>
        <p:txBody>
          <a:bodyPr wrap="square" rtlCol="0">
            <a:spAutoFit/>
          </a:bodyPr>
          <a:lstStyle/>
          <a:p>
            <a:r>
              <a:rPr lang="en-US" dirty="0"/>
              <a:t>z : 1x1 scalar</a:t>
            </a:r>
            <a:endParaRPr lang="en-US" i="1" dirty="0"/>
          </a:p>
        </p:txBody>
      </p:sp>
      <p:cxnSp>
        <p:nvCxnSpPr>
          <p:cNvPr id="9" name="Straight Arrow Connector 8">
            <a:extLst>
              <a:ext uri="{FF2B5EF4-FFF2-40B4-BE49-F238E27FC236}">
                <a16:creationId xmlns:a16="http://schemas.microsoft.com/office/drawing/2014/main" id="{8D486798-7286-40D6-973F-7F0AEA33C9D1}"/>
              </a:ext>
            </a:extLst>
          </p:cNvPr>
          <p:cNvCxnSpPr>
            <a:cxnSpLocks/>
          </p:cNvCxnSpPr>
          <p:nvPr/>
        </p:nvCxnSpPr>
        <p:spPr>
          <a:xfrm flipH="1" flipV="1">
            <a:off x="16120566" y="10118683"/>
            <a:ext cx="18694" cy="376767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91E044D-72E9-4D6A-9678-3DA57259E368}"/>
              </a:ext>
            </a:extLst>
          </p:cNvPr>
          <p:cNvSpPr txBox="1"/>
          <p:nvPr/>
        </p:nvSpPr>
        <p:spPr>
          <a:xfrm>
            <a:off x="14549227" y="14338738"/>
            <a:ext cx="4535100" cy="2585323"/>
          </a:xfrm>
          <a:prstGeom prst="rect">
            <a:avLst/>
          </a:prstGeom>
          <a:noFill/>
        </p:spPr>
        <p:txBody>
          <a:bodyPr wrap="square" rtlCol="0">
            <a:spAutoFit/>
          </a:bodyPr>
          <a:lstStyle/>
          <a:p>
            <a:r>
              <a:rPr lang="en-US" b="1" dirty="0"/>
              <a:t>W</a:t>
            </a:r>
            <a:r>
              <a:rPr lang="en-US" dirty="0"/>
              <a:t> : 1xN  </a:t>
            </a:r>
            <a:r>
              <a:rPr lang="en-US" b="1" dirty="0"/>
              <a:t>weights</a:t>
            </a:r>
            <a:r>
              <a:rPr lang="en-US" dirty="0"/>
              <a:t> matrix</a:t>
            </a:r>
            <a:endParaRPr lang="en-US" i="1" dirty="0"/>
          </a:p>
        </p:txBody>
      </p:sp>
      <p:cxnSp>
        <p:nvCxnSpPr>
          <p:cNvPr id="13" name="Straight Arrow Connector 12">
            <a:extLst>
              <a:ext uri="{FF2B5EF4-FFF2-40B4-BE49-F238E27FC236}">
                <a16:creationId xmlns:a16="http://schemas.microsoft.com/office/drawing/2014/main" id="{173DCBD8-FA3B-4690-955F-F22CCCB34E41}"/>
              </a:ext>
            </a:extLst>
          </p:cNvPr>
          <p:cNvCxnSpPr>
            <a:cxnSpLocks/>
          </p:cNvCxnSpPr>
          <p:nvPr/>
        </p:nvCxnSpPr>
        <p:spPr>
          <a:xfrm flipH="1" flipV="1">
            <a:off x="19046939" y="10118682"/>
            <a:ext cx="2493120" cy="422005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4690657-55A2-4BDE-8E0E-1D7DA7467D2D}"/>
              </a:ext>
            </a:extLst>
          </p:cNvPr>
          <p:cNvSpPr txBox="1"/>
          <p:nvPr/>
        </p:nvSpPr>
        <p:spPr>
          <a:xfrm>
            <a:off x="19950026" y="14791123"/>
            <a:ext cx="4535100" cy="923330"/>
          </a:xfrm>
          <a:prstGeom prst="rect">
            <a:avLst/>
          </a:prstGeom>
          <a:noFill/>
        </p:spPr>
        <p:txBody>
          <a:bodyPr wrap="square" rtlCol="0">
            <a:spAutoFit/>
          </a:bodyPr>
          <a:lstStyle/>
          <a:p>
            <a:r>
              <a:rPr lang="en-US" dirty="0"/>
              <a:t>b : 1x1  </a:t>
            </a:r>
            <a:r>
              <a:rPr lang="en-US" b="1" dirty="0"/>
              <a:t>bias</a:t>
            </a:r>
            <a:endParaRPr lang="en-US" i="1" dirty="0"/>
          </a:p>
        </p:txBody>
      </p:sp>
    </p:spTree>
    <p:extLst>
      <p:ext uri="{BB962C8B-B14F-4D97-AF65-F5344CB8AC3E}">
        <p14:creationId xmlns:p14="http://schemas.microsoft.com/office/powerpoint/2010/main" val="2033588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Process a </a:t>
            </a:r>
            <a:r>
              <a:rPr lang="en-US" b="1" i="1" dirty="0"/>
              <a:t>Batch</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17650963" cy="923330"/>
          </a:xfrm>
          <a:prstGeom prst="rect">
            <a:avLst/>
          </a:prstGeom>
          <a:noFill/>
        </p:spPr>
        <p:txBody>
          <a:bodyPr wrap="square" rtlCol="0">
            <a:spAutoFit/>
          </a:bodyPr>
          <a:lstStyle/>
          <a:p>
            <a:r>
              <a:rPr lang="en-US" dirty="0"/>
              <a:t>We can process multiple images in one pass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22743922" y="9563412"/>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𝒛</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22743922" y="9563412"/>
                <a:ext cx="5786969" cy="1231106"/>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3BC7EF6-E8D4-4DA5-9DC9-8932B523F6E7}"/>
              </a:ext>
            </a:extLst>
          </p:cNvPr>
          <p:cNvCxnSpPr>
            <a:cxnSpLocks/>
          </p:cNvCxnSpPr>
          <p:nvPr/>
        </p:nvCxnSpPr>
        <p:spPr>
          <a:xfrm flipV="1">
            <a:off x="20588291" y="10794518"/>
            <a:ext cx="2474426" cy="304830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5C53074-CBF9-450D-9C10-4925DC56C8E4}"/>
              </a:ext>
            </a:extLst>
          </p:cNvPr>
          <p:cNvSpPr txBox="1"/>
          <p:nvPr/>
        </p:nvSpPr>
        <p:spPr>
          <a:xfrm>
            <a:off x="18208822" y="14100524"/>
            <a:ext cx="4535100" cy="2585323"/>
          </a:xfrm>
          <a:prstGeom prst="rect">
            <a:avLst/>
          </a:prstGeom>
          <a:noFill/>
        </p:spPr>
        <p:txBody>
          <a:bodyPr wrap="square" rtlCol="0">
            <a:spAutoFit/>
          </a:bodyPr>
          <a:lstStyle/>
          <a:p>
            <a:r>
              <a:rPr lang="en-US" b="1" dirty="0"/>
              <a:t>Z</a:t>
            </a:r>
            <a:r>
              <a:rPr lang="en-US" dirty="0"/>
              <a:t> : 1xB scalar</a:t>
            </a:r>
          </a:p>
          <a:p>
            <a:endParaRPr lang="en-US" i="1" dirty="0"/>
          </a:p>
          <a:p>
            <a:r>
              <a:rPr lang="en-US" b="1" i="1" dirty="0"/>
              <a:t>score</a:t>
            </a:r>
          </a:p>
        </p:txBody>
      </p:sp>
      <p:cxnSp>
        <p:nvCxnSpPr>
          <p:cNvPr id="9" name="Straight Arrow Connector 8">
            <a:extLst>
              <a:ext uri="{FF2B5EF4-FFF2-40B4-BE49-F238E27FC236}">
                <a16:creationId xmlns:a16="http://schemas.microsoft.com/office/drawing/2014/main" id="{8D486798-7286-40D6-973F-7F0AEA33C9D1}"/>
              </a:ext>
            </a:extLst>
          </p:cNvPr>
          <p:cNvCxnSpPr>
            <a:cxnSpLocks/>
          </p:cNvCxnSpPr>
          <p:nvPr/>
        </p:nvCxnSpPr>
        <p:spPr>
          <a:xfrm flipH="1" flipV="1">
            <a:off x="25199654" y="10794519"/>
            <a:ext cx="18694" cy="376767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91E044D-72E9-4D6A-9678-3DA57259E368}"/>
              </a:ext>
            </a:extLst>
          </p:cNvPr>
          <p:cNvSpPr txBox="1"/>
          <p:nvPr/>
        </p:nvSpPr>
        <p:spPr>
          <a:xfrm>
            <a:off x="23628315" y="15014574"/>
            <a:ext cx="4535100" cy="2585323"/>
          </a:xfrm>
          <a:prstGeom prst="rect">
            <a:avLst/>
          </a:prstGeom>
          <a:noFill/>
        </p:spPr>
        <p:txBody>
          <a:bodyPr wrap="square" rtlCol="0">
            <a:spAutoFit/>
          </a:bodyPr>
          <a:lstStyle/>
          <a:p>
            <a:r>
              <a:rPr lang="en-US" b="1" dirty="0"/>
              <a:t>W</a:t>
            </a:r>
            <a:r>
              <a:rPr lang="en-US" dirty="0"/>
              <a:t> : 1xN  </a:t>
            </a:r>
            <a:r>
              <a:rPr lang="en-US" b="1" dirty="0"/>
              <a:t>weights</a:t>
            </a:r>
            <a:r>
              <a:rPr lang="en-US" dirty="0"/>
              <a:t> matrix</a:t>
            </a:r>
            <a:endParaRPr lang="en-US" i="1" dirty="0"/>
          </a:p>
        </p:txBody>
      </p:sp>
      <p:cxnSp>
        <p:nvCxnSpPr>
          <p:cNvPr id="13" name="Straight Arrow Connector 12">
            <a:extLst>
              <a:ext uri="{FF2B5EF4-FFF2-40B4-BE49-F238E27FC236}">
                <a16:creationId xmlns:a16="http://schemas.microsoft.com/office/drawing/2014/main" id="{173DCBD8-FA3B-4690-955F-F22CCCB34E41}"/>
              </a:ext>
            </a:extLst>
          </p:cNvPr>
          <p:cNvCxnSpPr>
            <a:cxnSpLocks/>
          </p:cNvCxnSpPr>
          <p:nvPr/>
        </p:nvCxnSpPr>
        <p:spPr>
          <a:xfrm flipH="1" flipV="1">
            <a:off x="28126027" y="10794518"/>
            <a:ext cx="2493120" cy="422005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4690657-55A2-4BDE-8E0E-1D7DA7467D2D}"/>
              </a:ext>
            </a:extLst>
          </p:cNvPr>
          <p:cNvSpPr txBox="1"/>
          <p:nvPr/>
        </p:nvSpPr>
        <p:spPr>
          <a:xfrm>
            <a:off x="29029114" y="15466959"/>
            <a:ext cx="4535100" cy="923330"/>
          </a:xfrm>
          <a:prstGeom prst="rect">
            <a:avLst/>
          </a:prstGeom>
          <a:noFill/>
        </p:spPr>
        <p:txBody>
          <a:bodyPr wrap="square" rtlCol="0">
            <a:spAutoFit/>
          </a:bodyPr>
          <a:lstStyle/>
          <a:p>
            <a:r>
              <a:rPr lang="en-US" dirty="0"/>
              <a:t>b : 1x1  </a:t>
            </a:r>
            <a:r>
              <a:rPr lang="en-US" b="1" dirty="0"/>
              <a:t>bias</a:t>
            </a:r>
            <a:endParaRPr lang="en-US" i="1" dirty="0"/>
          </a:p>
        </p:txBody>
      </p:sp>
      <p:cxnSp>
        <p:nvCxnSpPr>
          <p:cNvPr id="15" name="Straight Arrow Connector 14">
            <a:extLst>
              <a:ext uri="{FF2B5EF4-FFF2-40B4-BE49-F238E27FC236}">
                <a16:creationId xmlns:a16="http://schemas.microsoft.com/office/drawing/2014/main" id="{0E78E0DE-E046-4411-BD9F-17D201B202EE}"/>
              </a:ext>
            </a:extLst>
          </p:cNvPr>
          <p:cNvCxnSpPr>
            <a:cxnSpLocks/>
          </p:cNvCxnSpPr>
          <p:nvPr/>
        </p:nvCxnSpPr>
        <p:spPr>
          <a:xfrm flipH="1">
            <a:off x="26174890" y="7417132"/>
            <a:ext cx="936702" cy="237787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81CB088-EB0E-43AF-9F2C-DE136FB91A71}"/>
              </a:ext>
            </a:extLst>
          </p:cNvPr>
          <p:cNvSpPr txBox="1"/>
          <p:nvPr/>
        </p:nvSpPr>
        <p:spPr>
          <a:xfrm>
            <a:off x="26174890" y="6348976"/>
            <a:ext cx="4535100" cy="923330"/>
          </a:xfrm>
          <a:prstGeom prst="rect">
            <a:avLst/>
          </a:prstGeom>
          <a:noFill/>
        </p:spPr>
        <p:txBody>
          <a:bodyPr wrap="square" rtlCol="0">
            <a:spAutoFit/>
          </a:bodyPr>
          <a:lstStyle/>
          <a:p>
            <a:r>
              <a:rPr lang="en-US" b="1" dirty="0"/>
              <a:t>X</a:t>
            </a:r>
            <a:r>
              <a:rPr lang="en-US" dirty="0"/>
              <a:t> : </a:t>
            </a:r>
            <a:r>
              <a:rPr lang="en-US" dirty="0" err="1"/>
              <a:t>NxB</a:t>
            </a:r>
            <a:endParaRPr lang="en-US" i="1" dirty="0"/>
          </a:p>
        </p:txBody>
      </p:sp>
      <p:pic>
        <p:nvPicPr>
          <p:cNvPr id="26" name="Picture 25">
            <a:extLst>
              <a:ext uri="{FF2B5EF4-FFF2-40B4-BE49-F238E27FC236}">
                <a16:creationId xmlns:a16="http://schemas.microsoft.com/office/drawing/2014/main" id="{F332EB24-C930-460E-A223-E43F16820415}"/>
              </a:ext>
            </a:extLst>
          </p:cNvPr>
          <p:cNvPicPr>
            <a:picLocks noChangeAspect="1"/>
          </p:cNvPicPr>
          <p:nvPr/>
        </p:nvPicPr>
        <p:blipFill>
          <a:blip r:embed="rId3"/>
          <a:stretch>
            <a:fillRect/>
          </a:stretch>
        </p:blipFill>
        <p:spPr>
          <a:xfrm>
            <a:off x="12398406" y="8041129"/>
            <a:ext cx="2918128" cy="3657600"/>
          </a:xfrm>
          <a:prstGeom prst="rect">
            <a:avLst/>
          </a:prstGeom>
        </p:spPr>
      </p:pic>
      <p:pic>
        <p:nvPicPr>
          <p:cNvPr id="30" name="Picture 29">
            <a:extLst>
              <a:ext uri="{FF2B5EF4-FFF2-40B4-BE49-F238E27FC236}">
                <a16:creationId xmlns:a16="http://schemas.microsoft.com/office/drawing/2014/main" id="{628BD16B-3C55-4485-A01E-E1D36FA111BB}"/>
              </a:ext>
            </a:extLst>
          </p:cNvPr>
          <p:cNvPicPr>
            <a:picLocks noChangeAspect="1"/>
          </p:cNvPicPr>
          <p:nvPr/>
        </p:nvPicPr>
        <p:blipFill>
          <a:blip r:embed="rId4"/>
          <a:stretch>
            <a:fillRect/>
          </a:stretch>
        </p:blipFill>
        <p:spPr>
          <a:xfrm>
            <a:off x="12352412" y="13022605"/>
            <a:ext cx="2747264" cy="3657600"/>
          </a:xfrm>
          <a:prstGeom prst="rect">
            <a:avLst/>
          </a:prstGeom>
        </p:spPr>
      </p:pic>
      <p:pic>
        <p:nvPicPr>
          <p:cNvPr id="34" name="Picture 33">
            <a:extLst>
              <a:ext uri="{FF2B5EF4-FFF2-40B4-BE49-F238E27FC236}">
                <a16:creationId xmlns:a16="http://schemas.microsoft.com/office/drawing/2014/main" id="{C83A211C-8E4B-4B68-A72C-AA6F2A45A43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8611187" y="13142435"/>
            <a:ext cx="2747264" cy="3657600"/>
          </a:xfrm>
          <a:prstGeom prst="rect">
            <a:avLst/>
          </a:prstGeom>
        </p:spPr>
      </p:pic>
      <p:pic>
        <p:nvPicPr>
          <p:cNvPr id="36" name="Picture 35">
            <a:extLst>
              <a:ext uri="{FF2B5EF4-FFF2-40B4-BE49-F238E27FC236}">
                <a16:creationId xmlns:a16="http://schemas.microsoft.com/office/drawing/2014/main" id="{76B9C1B3-6D55-4B27-828F-175D6C041D5A}"/>
              </a:ext>
            </a:extLst>
          </p:cNvPr>
          <p:cNvPicPr>
            <a:picLocks noChangeAspect="1"/>
          </p:cNvPicPr>
          <p:nvPr/>
        </p:nvPicPr>
        <p:blipFill>
          <a:blip r:embed="rId7"/>
          <a:stretch>
            <a:fillRect/>
          </a:stretch>
        </p:blipFill>
        <p:spPr>
          <a:xfrm>
            <a:off x="8484946" y="8351516"/>
            <a:ext cx="2743200" cy="3657600"/>
          </a:xfrm>
          <a:prstGeom prst="rect">
            <a:avLst/>
          </a:prstGeom>
        </p:spPr>
      </p:pic>
      <p:pic>
        <p:nvPicPr>
          <p:cNvPr id="38" name="Picture 37">
            <a:extLst>
              <a:ext uri="{FF2B5EF4-FFF2-40B4-BE49-F238E27FC236}">
                <a16:creationId xmlns:a16="http://schemas.microsoft.com/office/drawing/2014/main" id="{1647C0F3-3961-4E01-B9FC-1D6525A0AC9D}"/>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5211347" y="12734740"/>
            <a:ext cx="2743200" cy="3657600"/>
          </a:xfrm>
          <a:prstGeom prst="rect">
            <a:avLst/>
          </a:prstGeom>
        </p:spPr>
      </p:pic>
      <p:pic>
        <p:nvPicPr>
          <p:cNvPr id="40" name="Picture 39">
            <a:extLst>
              <a:ext uri="{FF2B5EF4-FFF2-40B4-BE49-F238E27FC236}">
                <a16:creationId xmlns:a16="http://schemas.microsoft.com/office/drawing/2014/main" id="{0271EFFE-1C22-4A2E-AA83-38C6740C91C5}"/>
              </a:ext>
            </a:extLst>
          </p:cNvPr>
          <p:cNvPicPr>
            <a:picLocks noChangeAspect="1"/>
          </p:cNvPicPr>
          <p:nvPr/>
        </p:nvPicPr>
        <p:blipFill>
          <a:blip r:embed="rId10"/>
          <a:stretch>
            <a:fillRect/>
          </a:stretch>
        </p:blipFill>
        <p:spPr>
          <a:xfrm>
            <a:off x="2262140" y="12462163"/>
            <a:ext cx="2743200" cy="3657600"/>
          </a:xfrm>
          <a:prstGeom prst="rect">
            <a:avLst/>
          </a:prstGeom>
        </p:spPr>
      </p:pic>
      <p:pic>
        <p:nvPicPr>
          <p:cNvPr id="42" name="Picture 41">
            <a:extLst>
              <a:ext uri="{FF2B5EF4-FFF2-40B4-BE49-F238E27FC236}">
                <a16:creationId xmlns:a16="http://schemas.microsoft.com/office/drawing/2014/main" id="{49EEB2B1-0FBF-43D3-A32E-7D250CD6530E}"/>
              </a:ext>
            </a:extLst>
          </p:cNvPr>
          <p:cNvPicPr>
            <a:picLocks noChangeAspect="1"/>
          </p:cNvPicPr>
          <p:nvPr/>
        </p:nvPicPr>
        <p:blipFill>
          <a:blip r:embed="rId11"/>
          <a:stretch>
            <a:fillRect/>
          </a:stretch>
        </p:blipFill>
        <p:spPr>
          <a:xfrm>
            <a:off x="5114878" y="8065822"/>
            <a:ext cx="2743200" cy="3657600"/>
          </a:xfrm>
          <a:prstGeom prst="rect">
            <a:avLst/>
          </a:prstGeom>
        </p:spPr>
      </p:pic>
      <p:pic>
        <p:nvPicPr>
          <p:cNvPr id="44" name="Picture 43">
            <a:extLst>
              <a:ext uri="{FF2B5EF4-FFF2-40B4-BE49-F238E27FC236}">
                <a16:creationId xmlns:a16="http://schemas.microsoft.com/office/drawing/2014/main" id="{7F257D60-E9C3-43DB-8393-039A6EC56B70}"/>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Lst>
          </a:blip>
          <a:stretch>
            <a:fillRect/>
          </a:stretch>
        </p:blipFill>
        <p:spPr>
          <a:xfrm>
            <a:off x="1976390" y="8065822"/>
            <a:ext cx="2743200" cy="3657600"/>
          </a:xfrm>
          <a:prstGeom prst="rect">
            <a:avLst/>
          </a:prstGeom>
        </p:spPr>
      </p:pic>
      <p:sp>
        <p:nvSpPr>
          <p:cNvPr id="45" name="TextBox 44">
            <a:extLst>
              <a:ext uri="{FF2B5EF4-FFF2-40B4-BE49-F238E27FC236}">
                <a16:creationId xmlns:a16="http://schemas.microsoft.com/office/drawing/2014/main" id="{F99CF8C3-0288-4144-AFC9-BFBD0CD6D90E}"/>
              </a:ext>
            </a:extLst>
          </p:cNvPr>
          <p:cNvSpPr txBox="1"/>
          <p:nvPr/>
        </p:nvSpPr>
        <p:spPr>
          <a:xfrm>
            <a:off x="6824546" y="6200078"/>
            <a:ext cx="5573860" cy="923330"/>
          </a:xfrm>
          <a:prstGeom prst="rect">
            <a:avLst/>
          </a:prstGeom>
          <a:noFill/>
        </p:spPr>
        <p:txBody>
          <a:bodyPr wrap="square" rtlCol="0">
            <a:spAutoFit/>
          </a:bodyPr>
          <a:lstStyle/>
          <a:p>
            <a:r>
              <a:rPr lang="en-US" dirty="0"/>
              <a:t>B=8, a </a:t>
            </a:r>
            <a:r>
              <a:rPr lang="en-US" b="1" dirty="0"/>
              <a:t>batch</a:t>
            </a:r>
          </a:p>
        </p:txBody>
      </p:sp>
      <p:sp>
        <p:nvSpPr>
          <p:cNvPr id="46" name="TextBox 45">
            <a:extLst>
              <a:ext uri="{FF2B5EF4-FFF2-40B4-BE49-F238E27FC236}">
                <a16:creationId xmlns:a16="http://schemas.microsoft.com/office/drawing/2014/main" id="{7074469D-C056-4C65-B5C8-AE498D5E44C0}"/>
              </a:ext>
            </a:extLst>
          </p:cNvPr>
          <p:cNvSpPr txBox="1"/>
          <p:nvPr/>
        </p:nvSpPr>
        <p:spPr>
          <a:xfrm>
            <a:off x="31089600" y="5040351"/>
            <a:ext cx="4705815" cy="2585323"/>
          </a:xfrm>
          <a:prstGeom prst="rect">
            <a:avLst/>
          </a:prstGeom>
          <a:noFill/>
        </p:spPr>
        <p:txBody>
          <a:bodyPr wrap="square" rtlCol="0">
            <a:spAutoFit/>
          </a:bodyPr>
          <a:lstStyle/>
          <a:p>
            <a:r>
              <a:rPr lang="en-US" b="1" dirty="0"/>
              <a:t>W</a:t>
            </a:r>
            <a:r>
              <a:rPr lang="en-US" dirty="0"/>
              <a:t> and b are the same to all images</a:t>
            </a:r>
          </a:p>
        </p:txBody>
      </p:sp>
    </p:spTree>
    <p:extLst>
      <p:ext uri="{BB962C8B-B14F-4D97-AF65-F5344CB8AC3E}">
        <p14:creationId xmlns:p14="http://schemas.microsoft.com/office/powerpoint/2010/main" val="3405267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F4CC9FF-C416-411E-ACAD-92C094C8ECCC}"/>
              </a:ext>
            </a:extLst>
          </p:cNvPr>
          <p:cNvSpPr/>
          <p:nvPr/>
        </p:nvSpPr>
        <p:spPr bwMode="auto">
          <a:xfrm>
            <a:off x="3724507" y="4522633"/>
            <a:ext cx="5174166" cy="2538411"/>
          </a:xfrm>
          <a:prstGeom prst="ellipse">
            <a:avLst/>
          </a:prstGeom>
          <a:solidFill>
            <a:srgbClr val="00B0F0"/>
          </a:solidFill>
          <a:ln w="9525">
            <a:solidFill>
              <a:schemeClr val="tx1"/>
            </a:solidFill>
            <a:miter lim="800000"/>
            <a:headEnd/>
            <a:tailEnd/>
          </a:ln>
          <a:effectLst/>
        </p:spPr>
        <p:txBody>
          <a:bodyPr wrap="none" rtlCol="0" anchor="ctr"/>
          <a:lstStyle/>
          <a:p>
            <a:pPr algn="ctr"/>
            <a:endParaRPr lang="en-US" dirty="0">
              <a:latin typeface="Arial"/>
            </a:endParaRPr>
          </a:p>
        </p:txBody>
      </p:sp>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Broadcasting</a:t>
            </a:r>
            <a:endParaRPr lang="en-US" b="1"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11591200" y="5152869"/>
                <a:ext cx="860941"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11591200" y="5152869"/>
                <a:ext cx="860941" cy="1231106"/>
              </a:xfrm>
              <a:prstGeom prst="rect">
                <a:avLst/>
              </a:prstGeom>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5C53074-CBF9-450D-9C10-4925DC56C8E4}"/>
              </a:ext>
            </a:extLst>
          </p:cNvPr>
          <p:cNvSpPr txBox="1"/>
          <p:nvPr/>
        </p:nvSpPr>
        <p:spPr>
          <a:xfrm>
            <a:off x="3278459" y="7714697"/>
            <a:ext cx="4535100" cy="3416320"/>
          </a:xfrm>
          <a:prstGeom prst="rect">
            <a:avLst/>
          </a:prstGeom>
          <a:noFill/>
        </p:spPr>
        <p:txBody>
          <a:bodyPr wrap="square" rtlCol="0">
            <a:spAutoFit/>
          </a:bodyPr>
          <a:lstStyle/>
          <a:p>
            <a:r>
              <a:rPr lang="en-US" i="1" dirty="0"/>
              <a:t>W : 1xN</a:t>
            </a:r>
          </a:p>
          <a:p>
            <a:r>
              <a:rPr lang="en-US" i="1" dirty="0"/>
              <a:t>X : </a:t>
            </a:r>
            <a:r>
              <a:rPr lang="en-US" i="1" dirty="0" err="1"/>
              <a:t>NxB</a:t>
            </a:r>
            <a:endParaRPr lang="en-US" i="1" dirty="0"/>
          </a:p>
          <a:p>
            <a:endParaRPr lang="en-US" i="1" dirty="0"/>
          </a:p>
          <a:p>
            <a:r>
              <a:rPr lang="en-US" i="1" dirty="0"/>
              <a:t>So Z is 1xB</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70779C9-0F43-4A6C-AF5E-00D6F086C668}"/>
                  </a:ext>
                </a:extLst>
              </p:cNvPr>
              <p:cNvSpPr txBox="1"/>
              <p:nvPr/>
            </p:nvSpPr>
            <p:spPr>
              <a:xfrm>
                <a:off x="4273785" y="5176286"/>
                <a:ext cx="3989105"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𝒁</m:t>
                      </m:r>
                      <m:r>
                        <a:rPr lang="en-US" sz="8000" b="1" i="1" smtClean="0">
                          <a:latin typeface="Cambria Math" panose="02040503050406030204" pitchFamily="18" charset="0"/>
                        </a:rPr>
                        <m:t>=</m:t>
                      </m:r>
                      <m:r>
                        <a:rPr lang="en-US" sz="8000" b="1" i="1" smtClean="0">
                          <a:latin typeface="Cambria Math" panose="02040503050406030204" pitchFamily="18" charset="0"/>
                        </a:rPr>
                        <m:t>𝑾𝑿</m:t>
                      </m:r>
                    </m:oMath>
                  </m:oMathPara>
                </a14:m>
                <a:endParaRPr lang="en-US" sz="8000" dirty="0"/>
              </a:p>
            </p:txBody>
          </p:sp>
        </mc:Choice>
        <mc:Fallback xmlns="">
          <p:sp>
            <p:nvSpPr>
              <p:cNvPr id="24" name="TextBox 23">
                <a:extLst>
                  <a:ext uri="{FF2B5EF4-FFF2-40B4-BE49-F238E27FC236}">
                    <a16:creationId xmlns:a16="http://schemas.microsoft.com/office/drawing/2014/main" id="{870779C9-0F43-4A6C-AF5E-00D6F086C668}"/>
                  </a:ext>
                </a:extLst>
              </p:cNvPr>
              <p:cNvSpPr txBox="1">
                <a:spLocks noRot="1" noChangeAspect="1" noMove="1" noResize="1" noEditPoints="1" noAdjustHandles="1" noChangeArrowheads="1" noChangeShapeType="1" noTextEdit="1"/>
              </p:cNvSpPr>
              <p:nvPr/>
            </p:nvSpPr>
            <p:spPr>
              <a:xfrm>
                <a:off x="4273785" y="5176286"/>
                <a:ext cx="3989105" cy="12311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FA38EF1-248E-40C1-8945-2122276D3DD1}"/>
                  </a:ext>
                </a:extLst>
              </p:cNvPr>
              <p:cNvSpPr/>
              <p:nvPr/>
            </p:nvSpPr>
            <p:spPr>
              <a:xfrm>
                <a:off x="9468579" y="4993060"/>
                <a:ext cx="1342034" cy="1446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8800" b="1" i="1">
                          <a:latin typeface="Cambria Math" panose="02040503050406030204" pitchFamily="18" charset="0"/>
                        </a:rPr>
                        <m:t>+</m:t>
                      </m:r>
                    </m:oMath>
                  </m:oMathPara>
                </a14:m>
                <a:endParaRPr lang="en-US" sz="8800" b="1" dirty="0"/>
              </a:p>
            </p:txBody>
          </p:sp>
        </mc:Choice>
        <mc:Fallback xmlns="">
          <p:sp>
            <p:nvSpPr>
              <p:cNvPr id="11" name="Rectangle 10">
                <a:extLst>
                  <a:ext uri="{FF2B5EF4-FFF2-40B4-BE49-F238E27FC236}">
                    <a16:creationId xmlns:a16="http://schemas.microsoft.com/office/drawing/2014/main" id="{DFA38EF1-248E-40C1-8945-2122276D3DD1}"/>
                  </a:ext>
                </a:extLst>
              </p:cNvPr>
              <p:cNvSpPr>
                <a:spLocks noRot="1" noChangeAspect="1" noMove="1" noResize="1" noEditPoints="1" noAdjustHandles="1" noChangeArrowheads="1" noChangeShapeType="1" noTextEdit="1"/>
              </p:cNvSpPr>
              <p:nvPr/>
            </p:nvSpPr>
            <p:spPr>
              <a:xfrm>
                <a:off x="9468579" y="4993060"/>
                <a:ext cx="1342034" cy="1446550"/>
              </a:xfrm>
              <a:prstGeom prst="rect">
                <a:avLst/>
              </a:prstGeom>
              <a:blipFill>
                <a:blip r:embed="rId4"/>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F9851F61-FC39-4FA1-99C4-580163CB3E2E}"/>
              </a:ext>
            </a:extLst>
          </p:cNvPr>
          <p:cNvSpPr txBox="1"/>
          <p:nvPr/>
        </p:nvSpPr>
        <p:spPr>
          <a:xfrm>
            <a:off x="10429917" y="7714697"/>
            <a:ext cx="4535100" cy="923330"/>
          </a:xfrm>
          <a:prstGeom prst="rect">
            <a:avLst/>
          </a:prstGeom>
          <a:noFill/>
        </p:spPr>
        <p:txBody>
          <a:bodyPr wrap="square" rtlCol="0">
            <a:spAutoFit/>
          </a:bodyPr>
          <a:lstStyle/>
          <a:p>
            <a:r>
              <a:rPr lang="en-US" i="1" dirty="0"/>
              <a:t>1x1 scalar</a:t>
            </a:r>
          </a:p>
        </p:txBody>
      </p:sp>
      <p:sp>
        <p:nvSpPr>
          <p:cNvPr id="17" name="TextBox 16">
            <a:extLst>
              <a:ext uri="{FF2B5EF4-FFF2-40B4-BE49-F238E27FC236}">
                <a16:creationId xmlns:a16="http://schemas.microsoft.com/office/drawing/2014/main" id="{92802B60-C2AC-4D65-8AC0-B47FCBA8BFA1}"/>
              </a:ext>
            </a:extLst>
          </p:cNvPr>
          <p:cNvSpPr txBox="1"/>
          <p:nvPr/>
        </p:nvSpPr>
        <p:spPr>
          <a:xfrm>
            <a:off x="19916077" y="4985666"/>
            <a:ext cx="11441151" cy="923330"/>
          </a:xfrm>
          <a:prstGeom prst="rect">
            <a:avLst/>
          </a:prstGeom>
          <a:noFill/>
        </p:spPr>
        <p:txBody>
          <a:bodyPr wrap="square" rtlCol="0">
            <a:spAutoFit/>
          </a:bodyPr>
          <a:lstStyle/>
          <a:p>
            <a:r>
              <a:rPr lang="en-US" dirty="0"/>
              <a:t>Add same b to every element of </a:t>
            </a:r>
            <a:r>
              <a:rPr lang="en-US" b="1" dirty="0"/>
              <a:t>Z</a:t>
            </a:r>
          </a:p>
        </p:txBody>
      </p:sp>
      <p:sp>
        <p:nvSpPr>
          <p:cNvPr id="31" name="TextBox 30">
            <a:extLst>
              <a:ext uri="{FF2B5EF4-FFF2-40B4-BE49-F238E27FC236}">
                <a16:creationId xmlns:a16="http://schemas.microsoft.com/office/drawing/2014/main" id="{29E9893D-F0FA-4C9E-AF1C-C0343BCAA5E2}"/>
              </a:ext>
            </a:extLst>
          </p:cNvPr>
          <p:cNvSpPr txBox="1"/>
          <p:nvPr/>
        </p:nvSpPr>
        <p:spPr>
          <a:xfrm>
            <a:off x="16163924" y="6383975"/>
            <a:ext cx="19230047" cy="4247317"/>
          </a:xfrm>
          <a:prstGeom prst="rect">
            <a:avLst/>
          </a:prstGeom>
          <a:noFill/>
        </p:spPr>
        <p:txBody>
          <a:bodyPr wrap="square" rtlCol="0">
            <a:spAutoFit/>
          </a:bodyPr>
          <a:lstStyle/>
          <a:p>
            <a:r>
              <a:rPr lang="en-US" dirty="0"/>
              <a:t>Broadcasting : repeat the smaller array to make its shape compatible to larger array</a:t>
            </a:r>
          </a:p>
          <a:p>
            <a:pPr marL="685800" indent="-685800">
              <a:buFont typeface="Arial" panose="020B0604020202020204" pitchFamily="34" charset="0"/>
              <a:buChar char="•"/>
            </a:pPr>
            <a:r>
              <a:rPr lang="en-US" dirty="0"/>
              <a:t>starts with the trailing (i.e. rightmost) dimensions and works its way left</a:t>
            </a:r>
          </a:p>
          <a:p>
            <a:pPr marL="685800" indent="-685800">
              <a:buFont typeface="Arial" panose="020B0604020202020204" pitchFamily="34" charset="0"/>
              <a:buChar char="•"/>
            </a:pPr>
            <a:r>
              <a:rPr lang="en-US" b="1" dirty="0"/>
              <a:t>Repeat any dimension of 1</a:t>
            </a:r>
          </a:p>
        </p:txBody>
      </p:sp>
      <p:pic>
        <p:nvPicPr>
          <p:cNvPr id="1026" name="Picture 2" descr="array">
            <a:extLst>
              <a:ext uri="{FF2B5EF4-FFF2-40B4-BE49-F238E27FC236}">
                <a16:creationId xmlns:a16="http://schemas.microsoft.com/office/drawing/2014/main" id="{9E73A6F9-60E2-4E41-8532-24AAB6B94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868" y="12506680"/>
            <a:ext cx="11731795" cy="4235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E6DD9DE-C0F0-488B-9023-F0DFECF8DD6C}"/>
              </a:ext>
            </a:extLst>
          </p:cNvPr>
          <p:cNvSpPr txBox="1"/>
          <p:nvPr/>
        </p:nvSpPr>
        <p:spPr>
          <a:xfrm>
            <a:off x="16163924" y="17284390"/>
            <a:ext cx="18471764" cy="923330"/>
          </a:xfrm>
          <a:prstGeom prst="rect">
            <a:avLst/>
          </a:prstGeom>
          <a:noFill/>
        </p:spPr>
        <p:txBody>
          <a:bodyPr wrap="square" rtlCol="0">
            <a:spAutoFit/>
          </a:bodyPr>
          <a:lstStyle/>
          <a:p>
            <a:r>
              <a:rPr lang="en-US" dirty="0"/>
              <a:t>https://numpy.org/doc/stable/user/basics.broadcasting.html</a:t>
            </a:r>
          </a:p>
        </p:txBody>
      </p:sp>
      <p:sp>
        <p:nvSpPr>
          <p:cNvPr id="20" name="Rectangle 4">
            <a:extLst>
              <a:ext uri="{FF2B5EF4-FFF2-40B4-BE49-F238E27FC236}">
                <a16:creationId xmlns:a16="http://schemas.microsoft.com/office/drawing/2014/main" id="{7A5F9D96-781A-4B1E-87A7-F6908DC0AA49}"/>
              </a:ext>
            </a:extLst>
          </p:cNvPr>
          <p:cNvSpPr>
            <a:spLocks noChangeArrowheads="1"/>
          </p:cNvSpPr>
          <p:nvPr/>
        </p:nvSpPr>
        <p:spPr bwMode="auto">
          <a:xfrm>
            <a:off x="18463747" y="11643821"/>
            <a:ext cx="13872117" cy="462803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A</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4</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8</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6</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B</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3</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7</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5</a:t>
            </a:r>
            <a:r>
              <a:rPr kumimoji="0" lang="en-US" altLang="en-US" sz="5500" b="0" i="0" u="none" strike="noStrike" cap="none" normalizeH="0" baseline="0" dirty="0">
                <a:ln>
                  <a:noFill/>
                </a:ln>
                <a:solidFill>
                  <a:srgbClr val="222222"/>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Result</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4</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8</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7</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6</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5</a:t>
            </a:r>
            <a:r>
              <a:rPr kumimoji="0" lang="en-US" altLang="en-US" sz="5500" b="0" i="0" u="none" strike="noStrike" cap="none" normalizeH="0" baseline="0" dirty="0">
                <a:ln>
                  <a:noFill/>
                </a:ln>
                <a:solidFill>
                  <a:schemeClr val="tx1"/>
                </a:solidFill>
                <a:effectLst/>
              </a:rPr>
              <a:t> </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420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Enforce probability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6198351" y="5036018"/>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𝒛</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6198351" y="5036018"/>
                <a:ext cx="5786969" cy="1231106"/>
              </a:xfrm>
              <a:prstGeom prst="rect">
                <a:avLst/>
              </a:prstGeom>
              <a:blipFill>
                <a:blip r:embed="rId2"/>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7074469D-C056-4C65-B5C8-AE498D5E44C0}"/>
              </a:ext>
            </a:extLst>
          </p:cNvPr>
          <p:cNvSpPr txBox="1"/>
          <p:nvPr/>
        </p:nvSpPr>
        <p:spPr>
          <a:xfrm>
            <a:off x="6290400" y="6611032"/>
            <a:ext cx="8512102" cy="1754326"/>
          </a:xfrm>
          <a:prstGeom prst="rect">
            <a:avLst/>
          </a:prstGeom>
          <a:noFill/>
        </p:spPr>
        <p:txBody>
          <a:bodyPr wrap="square" rtlCol="0">
            <a:spAutoFit/>
          </a:bodyPr>
          <a:lstStyle/>
          <a:p>
            <a:r>
              <a:rPr lang="en-US" i="1" dirty="0"/>
              <a:t>z is not a value [0 1], so it is not a probability</a:t>
            </a:r>
          </a:p>
        </p:txBody>
      </p:sp>
      <p:cxnSp>
        <p:nvCxnSpPr>
          <p:cNvPr id="24" name="Straight Arrow Connector 23">
            <a:extLst>
              <a:ext uri="{FF2B5EF4-FFF2-40B4-BE49-F238E27FC236}">
                <a16:creationId xmlns:a16="http://schemas.microsoft.com/office/drawing/2014/main" id="{99CD91F7-2655-4224-AD67-374B89F160A7}"/>
              </a:ext>
            </a:extLst>
          </p:cNvPr>
          <p:cNvCxnSpPr>
            <a:cxnSpLocks/>
          </p:cNvCxnSpPr>
          <p:nvPr/>
        </p:nvCxnSpPr>
        <p:spPr>
          <a:xfrm flipV="1">
            <a:off x="16306147" y="6027501"/>
            <a:ext cx="3257217" cy="0"/>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3155476-A7D6-4BD3-971B-AB1A518A8736}"/>
                  </a:ext>
                </a:extLst>
              </p:cNvPr>
              <p:cNvSpPr txBox="1"/>
              <p:nvPr/>
            </p:nvSpPr>
            <p:spPr>
              <a:xfrm>
                <a:off x="21670536" y="4742737"/>
                <a:ext cx="10617522"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𝒇</m:t>
                      </m:r>
                      <m:d>
                        <m:dPr>
                          <m:ctrlPr>
                            <a:rPr lang="en-US" sz="8000" b="1" i="1">
                              <a:latin typeface="Cambria Math" panose="02040503050406030204" pitchFamily="18" charset="0"/>
                              <a:ea typeface="Cambria Math" panose="02040503050406030204" pitchFamily="18" charset="0"/>
                            </a:rPr>
                          </m:ctrlPr>
                        </m:dPr>
                        <m:e>
                          <m:r>
                            <a:rPr lang="en-US" sz="8000" b="1" i="1" smtClean="0">
                              <a:latin typeface="Cambria Math" panose="02040503050406030204" pitchFamily="18" charset="0"/>
                              <a:ea typeface="Cambria Math" panose="02040503050406030204" pitchFamily="18" charset="0"/>
                            </a:rPr>
                            <m:t>𝒛</m:t>
                          </m:r>
                        </m:e>
                      </m:d>
                      <m:r>
                        <a:rPr lang="en-US" sz="8000" b="1" i="1" smtClean="0">
                          <a:latin typeface="Cambria Math" panose="02040503050406030204" pitchFamily="18" charset="0"/>
                          <a:ea typeface="Cambria Math" panose="02040503050406030204" pitchFamily="18" charset="0"/>
                        </a:rPr>
                        <m:t>=</m:t>
                      </m:r>
                      <m:r>
                        <a:rPr lang="en-US" sz="8000" b="0" i="1" smtClean="0">
                          <a:latin typeface="Cambria Math" panose="02040503050406030204" pitchFamily="18" charset="0"/>
                          <a:ea typeface="Cambria Math" panose="02040503050406030204" pitchFamily="18" charset="0"/>
                        </a:rPr>
                        <m:t>𝑓</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25" name="TextBox 24">
                <a:extLst>
                  <a:ext uri="{FF2B5EF4-FFF2-40B4-BE49-F238E27FC236}">
                    <a16:creationId xmlns:a16="http://schemas.microsoft.com/office/drawing/2014/main" id="{73155476-A7D6-4BD3-971B-AB1A518A8736}"/>
                  </a:ext>
                </a:extLst>
              </p:cNvPr>
              <p:cNvSpPr txBox="1">
                <a:spLocks noRot="1" noChangeAspect="1" noMove="1" noResize="1" noEditPoints="1" noAdjustHandles="1" noChangeArrowheads="1" noChangeShapeType="1" noTextEdit="1"/>
              </p:cNvSpPr>
              <p:nvPr/>
            </p:nvSpPr>
            <p:spPr>
              <a:xfrm>
                <a:off x="21670536" y="4742737"/>
                <a:ext cx="10617522" cy="1231106"/>
              </a:xfrm>
              <a:prstGeom prst="rect">
                <a:avLst/>
              </a:prstGeom>
              <a:blipFill>
                <a:blip r:embed="rId3"/>
                <a:stretch>
                  <a:fillRect/>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3CC0D73F-721D-4D2E-B87F-8D63A1C17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167" y="12414611"/>
            <a:ext cx="9925625" cy="66067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71459A2-8CBC-46D5-B209-F367F51640E3}"/>
                  </a:ext>
                </a:extLst>
              </p:cNvPr>
              <p:cNvSpPr/>
              <p:nvPr/>
            </p:nvSpPr>
            <p:spPr>
              <a:xfrm>
                <a:off x="9091835" y="9767463"/>
                <a:ext cx="6462923" cy="1801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𝜎</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𝑒𝑥𝑝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den>
                      </m:f>
                    </m:oMath>
                  </m:oMathPara>
                </a14:m>
                <a:endParaRPr lang="en-US" i="1" dirty="0"/>
              </a:p>
            </p:txBody>
          </p:sp>
        </mc:Choice>
        <mc:Fallback xmlns="">
          <p:sp>
            <p:nvSpPr>
              <p:cNvPr id="8" name="Rectangle 7">
                <a:extLst>
                  <a:ext uri="{FF2B5EF4-FFF2-40B4-BE49-F238E27FC236}">
                    <a16:creationId xmlns:a16="http://schemas.microsoft.com/office/drawing/2014/main" id="{A71459A2-8CBC-46D5-B209-F367F51640E3}"/>
                  </a:ext>
                </a:extLst>
              </p:cNvPr>
              <p:cNvSpPr>
                <a:spLocks noRot="1" noChangeAspect="1" noMove="1" noResize="1" noEditPoints="1" noAdjustHandles="1" noChangeArrowheads="1" noChangeShapeType="1" noTextEdit="1"/>
              </p:cNvSpPr>
              <p:nvPr/>
            </p:nvSpPr>
            <p:spPr>
              <a:xfrm>
                <a:off x="9091835" y="9767463"/>
                <a:ext cx="6462923" cy="180100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B39A76A4-548B-45E7-85EE-004D190244F2}"/>
              </a:ext>
            </a:extLst>
          </p:cNvPr>
          <p:cNvSpPr txBox="1"/>
          <p:nvPr/>
        </p:nvSpPr>
        <p:spPr>
          <a:xfrm>
            <a:off x="22723246" y="6181736"/>
            <a:ext cx="8512102" cy="3416320"/>
          </a:xfrm>
          <a:prstGeom prst="rect">
            <a:avLst/>
          </a:prstGeom>
          <a:noFill/>
        </p:spPr>
        <p:txBody>
          <a:bodyPr wrap="square" rtlCol="0">
            <a:spAutoFit/>
          </a:bodyPr>
          <a:lstStyle/>
          <a:p>
            <a:r>
              <a:rPr lang="en-US" i="1" dirty="0"/>
              <a:t>f is applied element-wise</a:t>
            </a:r>
          </a:p>
          <a:p>
            <a:endParaRPr lang="en-US" i="1" dirty="0"/>
          </a:p>
          <a:p>
            <a:r>
              <a:rPr lang="en-US" i="1" dirty="0"/>
              <a:t>A choice of f is the sigmoid function</a:t>
            </a:r>
          </a:p>
        </p:txBody>
      </p:sp>
      <p:sp>
        <p:nvSpPr>
          <p:cNvPr id="29" name="TextBox 28">
            <a:extLst>
              <a:ext uri="{FF2B5EF4-FFF2-40B4-BE49-F238E27FC236}">
                <a16:creationId xmlns:a16="http://schemas.microsoft.com/office/drawing/2014/main" id="{64930BCC-431B-4268-882C-E593F16BF94B}"/>
              </a:ext>
            </a:extLst>
          </p:cNvPr>
          <p:cNvSpPr txBox="1"/>
          <p:nvPr/>
        </p:nvSpPr>
        <p:spPr>
          <a:xfrm>
            <a:off x="3461167" y="10287000"/>
            <a:ext cx="8512102" cy="923330"/>
          </a:xfrm>
          <a:prstGeom prst="rect">
            <a:avLst/>
          </a:prstGeom>
          <a:noFill/>
        </p:spPr>
        <p:txBody>
          <a:bodyPr wrap="square" rtlCol="0">
            <a:spAutoFit/>
          </a:bodyPr>
          <a:lstStyle/>
          <a:p>
            <a:r>
              <a:rPr lang="en-US" i="1" dirty="0"/>
              <a:t>Sigmoid function</a:t>
            </a:r>
          </a:p>
        </p:txBody>
      </p:sp>
      <p:cxnSp>
        <p:nvCxnSpPr>
          <p:cNvPr id="31" name="Straight Arrow Connector 30">
            <a:extLst>
              <a:ext uri="{FF2B5EF4-FFF2-40B4-BE49-F238E27FC236}">
                <a16:creationId xmlns:a16="http://schemas.microsoft.com/office/drawing/2014/main" id="{288381D7-BF13-4CA9-A5BB-B6FCF4C4E44A}"/>
              </a:ext>
            </a:extLst>
          </p:cNvPr>
          <p:cNvCxnSpPr>
            <a:cxnSpLocks/>
          </p:cNvCxnSpPr>
          <p:nvPr/>
        </p:nvCxnSpPr>
        <p:spPr>
          <a:xfrm flipH="1" flipV="1">
            <a:off x="11973269" y="12948212"/>
            <a:ext cx="953294" cy="75697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B7B73C8-1699-4D5F-A6FA-11E5723F0710}"/>
              </a:ext>
            </a:extLst>
          </p:cNvPr>
          <p:cNvCxnSpPr>
            <a:cxnSpLocks/>
          </p:cNvCxnSpPr>
          <p:nvPr/>
        </p:nvCxnSpPr>
        <p:spPr>
          <a:xfrm>
            <a:off x="4219450" y="17099881"/>
            <a:ext cx="760016" cy="869565"/>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DE0E7A85-E1C0-4C50-B1BB-81EFE52814B6}"/>
              </a:ext>
            </a:extLst>
          </p:cNvPr>
          <p:cNvSpPr txBox="1"/>
          <p:nvPr/>
        </p:nvSpPr>
        <p:spPr>
          <a:xfrm>
            <a:off x="13158434" y="13303760"/>
            <a:ext cx="8512102" cy="923330"/>
          </a:xfrm>
          <a:prstGeom prst="rect">
            <a:avLst/>
          </a:prstGeom>
          <a:noFill/>
        </p:spPr>
        <p:txBody>
          <a:bodyPr wrap="square" rtlCol="0">
            <a:spAutoFit/>
          </a:bodyPr>
          <a:lstStyle/>
          <a:p>
            <a:r>
              <a:rPr lang="en-US" i="1" dirty="0"/>
              <a:t>&gt;5, close to 1</a:t>
            </a:r>
          </a:p>
        </p:txBody>
      </p:sp>
      <p:sp>
        <p:nvSpPr>
          <p:cNvPr id="37" name="TextBox 36">
            <a:extLst>
              <a:ext uri="{FF2B5EF4-FFF2-40B4-BE49-F238E27FC236}">
                <a16:creationId xmlns:a16="http://schemas.microsoft.com/office/drawing/2014/main" id="{9F3F8609-3521-4B7D-9376-8C04CCFE8BC0}"/>
              </a:ext>
            </a:extLst>
          </p:cNvPr>
          <p:cNvSpPr txBox="1"/>
          <p:nvPr/>
        </p:nvSpPr>
        <p:spPr>
          <a:xfrm>
            <a:off x="1895703" y="16115634"/>
            <a:ext cx="8512102" cy="923330"/>
          </a:xfrm>
          <a:prstGeom prst="rect">
            <a:avLst/>
          </a:prstGeom>
          <a:noFill/>
        </p:spPr>
        <p:txBody>
          <a:bodyPr wrap="square" rtlCol="0">
            <a:spAutoFit/>
          </a:bodyPr>
          <a:lstStyle/>
          <a:p>
            <a:r>
              <a:rPr lang="en-US" i="1" dirty="0"/>
              <a:t>&lt;-5, close to 0</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2D404FA-519F-4132-BB24-714865AD88AF}"/>
                  </a:ext>
                </a:extLst>
              </p:cNvPr>
              <p:cNvSpPr/>
              <p:nvPr/>
            </p:nvSpPr>
            <p:spPr>
              <a:xfrm>
                <a:off x="21898894" y="10667966"/>
                <a:ext cx="8885766" cy="50290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num>
                        <m:den>
                          <m:r>
                            <a:rPr lang="en-US" b="0" i="1" smtClean="0">
                              <a:latin typeface="Cambria Math" panose="02040503050406030204" pitchFamily="18" charset="0"/>
                              <a:ea typeface="Cambria Math" panose="02040503050406030204" pitchFamily="18" charset="0"/>
                            </a:rPr>
                            <m:t>𝑑𝑥</m:t>
                          </m:r>
                        </m:den>
                      </m:f>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e>
                      </m:d>
                    </m:oMath>
                  </m:oMathPara>
                </a14:m>
                <a:endParaRPr lang="en-US" b="0" i="1" dirty="0">
                  <a:ea typeface="Cambria Math" panose="02040503050406030204" pitchFamily="18" charset="0"/>
                </a:endParaRPr>
              </a:p>
              <a:p>
                <a:endParaRPr lang="en-US" i="1" dirty="0"/>
              </a:p>
              <a:p>
                <a:r>
                  <a:rPr lang="en-US" i="1" dirty="0"/>
                  <a:t>Active range -5 to 5</a:t>
                </a:r>
              </a:p>
              <a:p>
                <a:endParaRPr lang="en-US" i="1" dirty="0"/>
              </a:p>
              <a:p>
                <a:r>
                  <a:rPr lang="en-US" i="1" dirty="0"/>
                  <a:t>Accept inputs from -∞ to + ∞</a:t>
                </a:r>
              </a:p>
            </p:txBody>
          </p:sp>
        </mc:Choice>
        <mc:Fallback xmlns="">
          <p:sp>
            <p:nvSpPr>
              <p:cNvPr id="39" name="Rectangle 38">
                <a:extLst>
                  <a:ext uri="{FF2B5EF4-FFF2-40B4-BE49-F238E27FC236}">
                    <a16:creationId xmlns:a16="http://schemas.microsoft.com/office/drawing/2014/main" id="{72D404FA-519F-4132-BB24-714865AD88AF}"/>
                  </a:ext>
                </a:extLst>
              </p:cNvPr>
              <p:cNvSpPr>
                <a:spLocks noRot="1" noChangeAspect="1" noMove="1" noResize="1" noEditPoints="1" noAdjustHandles="1" noChangeArrowheads="1" noChangeShapeType="1" noTextEdit="1"/>
              </p:cNvSpPr>
              <p:nvPr/>
            </p:nvSpPr>
            <p:spPr>
              <a:xfrm>
                <a:off x="21898894" y="10667966"/>
                <a:ext cx="8885766" cy="5029069"/>
              </a:xfrm>
              <a:prstGeom prst="rect">
                <a:avLst/>
              </a:prstGeom>
              <a:blipFill>
                <a:blip r:embed="rId6"/>
                <a:stretch>
                  <a:fillRect l="-3635" r="-2743" b="-6424"/>
                </a:stretch>
              </a:blipFill>
            </p:spPr>
            <p:txBody>
              <a:bodyPr/>
              <a:lstStyle/>
              <a:p>
                <a:r>
                  <a:rPr lang="en-US">
                    <a:noFill/>
                  </a:rPr>
                  <a:t> </a:t>
                </a:r>
              </a:p>
            </p:txBody>
          </p:sp>
        </mc:Fallback>
      </mc:AlternateContent>
    </p:spTree>
    <p:extLst>
      <p:ext uri="{BB962C8B-B14F-4D97-AF65-F5344CB8AC3E}">
        <p14:creationId xmlns:p14="http://schemas.microsoft.com/office/powerpoint/2010/main" val="4071285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This is a “neuron” in neural network</a:t>
            </a:r>
          </a:p>
        </p:txBody>
      </p:sp>
      <p:pic>
        <p:nvPicPr>
          <p:cNvPr id="3074" name="Picture 2">
            <a:extLst>
              <a:ext uri="{FF2B5EF4-FFF2-40B4-BE49-F238E27FC236}">
                <a16:creationId xmlns:a16="http://schemas.microsoft.com/office/drawing/2014/main" id="{60414CDC-9D42-4A94-851A-6D05B73AB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098" y="6321167"/>
            <a:ext cx="15519795" cy="885499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26A0D88-C7C0-4E81-A8E6-1286CBF704E9}"/>
              </a:ext>
            </a:extLst>
          </p:cNvPr>
          <p:cNvSpPr txBox="1"/>
          <p:nvPr/>
        </p:nvSpPr>
        <p:spPr>
          <a:xfrm>
            <a:off x="19581541" y="8325037"/>
            <a:ext cx="15987708" cy="923330"/>
          </a:xfrm>
          <a:prstGeom prst="rect">
            <a:avLst/>
          </a:prstGeom>
          <a:noFill/>
        </p:spPr>
        <p:txBody>
          <a:bodyPr wrap="square" rtlCol="0">
            <a:spAutoFit/>
          </a:bodyPr>
          <a:lstStyle/>
          <a:p>
            <a:r>
              <a:rPr lang="en-US" i="1" dirty="0"/>
              <a:t>Neuron = linear mapping + nonlinear activation</a:t>
            </a:r>
          </a:p>
        </p:txBody>
      </p:sp>
      <p:sp>
        <p:nvSpPr>
          <p:cNvPr id="2" name="Rectangle 1">
            <a:extLst>
              <a:ext uri="{FF2B5EF4-FFF2-40B4-BE49-F238E27FC236}">
                <a16:creationId xmlns:a16="http://schemas.microsoft.com/office/drawing/2014/main" id="{5AAAE171-E280-4250-B203-3EAFC0D1FFA2}"/>
              </a:ext>
            </a:extLst>
          </p:cNvPr>
          <p:cNvSpPr/>
          <p:nvPr/>
        </p:nvSpPr>
        <p:spPr>
          <a:xfrm>
            <a:off x="2173812" y="18209942"/>
            <a:ext cx="8039380" cy="461665"/>
          </a:xfrm>
          <a:prstGeom prst="rect">
            <a:avLst/>
          </a:prstGeom>
        </p:spPr>
        <p:txBody>
          <a:bodyPr wrap="none">
            <a:spAutoFit/>
          </a:bodyPr>
          <a:lstStyle/>
          <a:p>
            <a:r>
              <a:rPr lang="en-US" sz="2400" dirty="0"/>
              <a:t>Picture is from https://cs231n.github.io/neural-networks-1/</a:t>
            </a:r>
          </a:p>
        </p:txBody>
      </p:sp>
      <p:sp>
        <p:nvSpPr>
          <p:cNvPr id="6" name="TextBox 5">
            <a:extLst>
              <a:ext uri="{FF2B5EF4-FFF2-40B4-BE49-F238E27FC236}">
                <a16:creationId xmlns:a16="http://schemas.microsoft.com/office/drawing/2014/main" id="{BE60378F-BC3A-444E-AB98-67BA6CA784AD}"/>
              </a:ext>
            </a:extLst>
          </p:cNvPr>
          <p:cNvSpPr txBox="1"/>
          <p:nvPr/>
        </p:nvSpPr>
        <p:spPr>
          <a:xfrm>
            <a:off x="19850413" y="10928847"/>
            <a:ext cx="15519795" cy="3416320"/>
          </a:xfrm>
          <a:prstGeom prst="rect">
            <a:avLst/>
          </a:prstGeom>
          <a:noFill/>
        </p:spPr>
        <p:txBody>
          <a:bodyPr wrap="square" rtlCol="0">
            <a:spAutoFit/>
          </a:bodyPr>
          <a:lstStyle/>
          <a:p>
            <a:pPr marL="685800" indent="-685800">
              <a:buFont typeface="Arial" panose="020B0604020202020204" pitchFamily="34" charset="0"/>
              <a:buChar char="•"/>
            </a:pPr>
            <a:r>
              <a:rPr lang="en-US" dirty="0"/>
              <a:t>Historically, inspired by biological neuron </a:t>
            </a:r>
          </a:p>
          <a:p>
            <a:pPr marL="685800" indent="-685800">
              <a:buFont typeface="Arial" panose="020B0604020202020204" pitchFamily="34" charset="0"/>
              <a:buChar char="•"/>
            </a:pPr>
            <a:r>
              <a:rPr lang="en-US" dirty="0"/>
              <a:t>Building block of DL</a:t>
            </a:r>
          </a:p>
          <a:p>
            <a:pPr marL="685800" indent="-685800">
              <a:buFont typeface="Arial" panose="020B0604020202020204" pitchFamily="34" charset="0"/>
              <a:buChar char="•"/>
            </a:pPr>
            <a:r>
              <a:rPr lang="en-US" b="1" dirty="0"/>
              <a:t>Logistic regression </a:t>
            </a:r>
            <a:r>
              <a:rPr lang="en-US" dirty="0"/>
              <a:t>if sigmoid nonlinear activation is used</a:t>
            </a:r>
          </a:p>
        </p:txBody>
      </p:sp>
    </p:spTree>
    <p:extLst>
      <p:ext uri="{BB962C8B-B14F-4D97-AF65-F5344CB8AC3E}">
        <p14:creationId xmlns:p14="http://schemas.microsoft.com/office/powerpoint/2010/main" val="246158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This concept was invented in 1958</a:t>
            </a:r>
          </a:p>
        </p:txBody>
      </p:sp>
      <p:sp>
        <p:nvSpPr>
          <p:cNvPr id="2" name="Rectangle 1">
            <a:extLst>
              <a:ext uri="{FF2B5EF4-FFF2-40B4-BE49-F238E27FC236}">
                <a16:creationId xmlns:a16="http://schemas.microsoft.com/office/drawing/2014/main" id="{5AAAE171-E280-4250-B203-3EAFC0D1FFA2}"/>
              </a:ext>
            </a:extLst>
          </p:cNvPr>
          <p:cNvSpPr/>
          <p:nvPr/>
        </p:nvSpPr>
        <p:spPr>
          <a:xfrm>
            <a:off x="2173812" y="18209942"/>
            <a:ext cx="11845550" cy="461665"/>
          </a:xfrm>
          <a:prstGeom prst="rect">
            <a:avLst/>
          </a:prstGeom>
        </p:spPr>
        <p:txBody>
          <a:bodyPr wrap="none">
            <a:spAutoFit/>
          </a:bodyPr>
          <a:lstStyle/>
          <a:p>
            <a:r>
              <a:rPr lang="en-US" sz="2400" dirty="0"/>
              <a:t>https://medium.datadriveninvestor.com/introduction-to-neural-networks-a0fe9ec0a947</a:t>
            </a:r>
          </a:p>
        </p:txBody>
      </p:sp>
      <p:pic>
        <p:nvPicPr>
          <p:cNvPr id="4098" name="Picture 2">
            <a:extLst>
              <a:ext uri="{FF2B5EF4-FFF2-40B4-BE49-F238E27FC236}">
                <a16:creationId xmlns:a16="http://schemas.microsoft.com/office/drawing/2014/main" id="{91787A58-59D3-44C1-8AD5-B71E2C52F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812" y="5447374"/>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11A4BD1-DB75-4F0C-BFEC-94E478FA5099}"/>
              </a:ext>
            </a:extLst>
          </p:cNvPr>
          <p:cNvPicPr>
            <a:picLocks noChangeAspect="1"/>
          </p:cNvPicPr>
          <p:nvPr/>
        </p:nvPicPr>
        <p:blipFill>
          <a:blip r:embed="rId3"/>
          <a:stretch>
            <a:fillRect/>
          </a:stretch>
        </p:blipFill>
        <p:spPr>
          <a:xfrm>
            <a:off x="22446126" y="4754629"/>
            <a:ext cx="10985230" cy="12453245"/>
          </a:xfrm>
          <a:prstGeom prst="rect">
            <a:avLst/>
          </a:prstGeom>
        </p:spPr>
      </p:pic>
      <p:sp>
        <p:nvSpPr>
          <p:cNvPr id="7" name="Rectangle 6">
            <a:extLst>
              <a:ext uri="{FF2B5EF4-FFF2-40B4-BE49-F238E27FC236}">
                <a16:creationId xmlns:a16="http://schemas.microsoft.com/office/drawing/2014/main" id="{2DA2A6AF-01E5-45E5-A1E3-76F4F6182931}"/>
              </a:ext>
            </a:extLst>
          </p:cNvPr>
          <p:cNvSpPr/>
          <p:nvPr/>
        </p:nvSpPr>
        <p:spPr>
          <a:xfrm>
            <a:off x="23433614" y="17538636"/>
            <a:ext cx="7888378" cy="461665"/>
          </a:xfrm>
          <a:prstGeom prst="rect">
            <a:avLst/>
          </a:prstGeom>
        </p:spPr>
        <p:txBody>
          <a:bodyPr wrap="none">
            <a:spAutoFit/>
          </a:bodyPr>
          <a:lstStyle/>
          <a:p>
            <a:r>
              <a:rPr lang="en-US" sz="2400" dirty="0"/>
              <a:t>https://www.newyorker.com/magazine/1958/12/06/rival-2</a:t>
            </a:r>
          </a:p>
        </p:txBody>
      </p:sp>
    </p:spTree>
    <p:extLst>
      <p:ext uri="{BB962C8B-B14F-4D97-AF65-F5344CB8AC3E}">
        <p14:creationId xmlns:p14="http://schemas.microsoft.com/office/powerpoint/2010/main" val="2412028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CFE3DF4-3B81-4C82-AB06-4438568AECF9}"/>
              </a:ext>
            </a:extLst>
          </p:cNvPr>
          <p:cNvSpPr/>
          <p:nvPr/>
        </p:nvSpPr>
        <p:spPr bwMode="auto">
          <a:xfrm>
            <a:off x="21990205" y="7449015"/>
            <a:ext cx="12875366" cy="3345365"/>
          </a:xfrm>
          <a:prstGeom prst="rect">
            <a:avLst/>
          </a:prstGeom>
          <a:solidFill>
            <a:srgbClr val="990000">
              <a:alpha val="42000"/>
            </a:srgbClr>
          </a:solidFill>
          <a:ln w="9525">
            <a:noFill/>
            <a:miter lim="800000"/>
            <a:headEnd/>
            <a:tailEnd/>
          </a:ln>
          <a:effectLst/>
        </p:spPr>
        <p:txBody>
          <a:bodyPr wrap="none" rtlCol="0" anchor="ctr"/>
          <a:lstStyle/>
          <a:p>
            <a:pPr algn="ctr"/>
            <a:endParaRPr lang="en-US" dirty="0">
              <a:latin typeface="Arial"/>
            </a:endParaRPr>
          </a:p>
        </p:txBody>
      </p:sp>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Binary classification</a:t>
            </a:r>
          </a:p>
        </p:txBody>
      </p:sp>
      <p:cxnSp>
        <p:nvCxnSpPr>
          <p:cNvPr id="7" name="Straight Connector 6">
            <a:extLst>
              <a:ext uri="{FF2B5EF4-FFF2-40B4-BE49-F238E27FC236}">
                <a16:creationId xmlns:a16="http://schemas.microsoft.com/office/drawing/2014/main" id="{5AE90596-28E8-4595-90F9-F37250B53AD9}"/>
              </a:ext>
            </a:extLst>
          </p:cNvPr>
          <p:cNvCxnSpPr/>
          <p:nvPr/>
        </p:nvCxnSpPr>
        <p:spPr>
          <a:xfrm>
            <a:off x="21990205" y="10794380"/>
            <a:ext cx="12875366" cy="0"/>
          </a:xfrm>
          <a:prstGeom prst="line">
            <a:avLst/>
          </a:prstGeom>
          <a:ln w="177800">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05AE92F-2C2C-41FF-81C1-EE84EB58CA29}"/>
              </a:ext>
            </a:extLst>
          </p:cNvPr>
          <p:cNvSpPr txBox="1"/>
          <p:nvPr/>
        </p:nvSpPr>
        <p:spPr>
          <a:xfrm>
            <a:off x="28680937" y="9317955"/>
            <a:ext cx="5486400" cy="923330"/>
          </a:xfrm>
          <a:prstGeom prst="rect">
            <a:avLst/>
          </a:prstGeom>
          <a:noFill/>
        </p:spPr>
        <p:txBody>
          <a:bodyPr wrap="square" rtlCol="0">
            <a:spAutoFit/>
          </a:bodyPr>
          <a:lstStyle/>
          <a:p>
            <a:r>
              <a:rPr lang="en-US" dirty="0"/>
              <a:t>&gt;0.5, heart</a:t>
            </a:r>
          </a:p>
        </p:txBody>
      </p:sp>
      <p:sp>
        <p:nvSpPr>
          <p:cNvPr id="12" name="TextBox 11">
            <a:extLst>
              <a:ext uri="{FF2B5EF4-FFF2-40B4-BE49-F238E27FC236}">
                <a16:creationId xmlns:a16="http://schemas.microsoft.com/office/drawing/2014/main" id="{BC37A74A-E10E-4743-883B-6B992A7E3E47}"/>
              </a:ext>
            </a:extLst>
          </p:cNvPr>
          <p:cNvSpPr txBox="1"/>
          <p:nvPr/>
        </p:nvSpPr>
        <p:spPr>
          <a:xfrm>
            <a:off x="28680936" y="11657191"/>
            <a:ext cx="7315199" cy="923330"/>
          </a:xfrm>
          <a:prstGeom prst="rect">
            <a:avLst/>
          </a:prstGeom>
          <a:noFill/>
        </p:spPr>
        <p:txBody>
          <a:bodyPr wrap="square" rtlCol="0">
            <a:spAutoFit/>
          </a:bodyPr>
          <a:lstStyle/>
          <a:p>
            <a:r>
              <a:rPr lang="en-US" dirty="0"/>
              <a:t>&lt;0.5, no heart</a:t>
            </a:r>
          </a:p>
        </p:txBody>
      </p:sp>
      <p:pic>
        <p:nvPicPr>
          <p:cNvPr id="8" name="Picture 2">
            <a:extLst>
              <a:ext uri="{FF2B5EF4-FFF2-40B4-BE49-F238E27FC236}">
                <a16:creationId xmlns:a16="http://schemas.microsoft.com/office/drawing/2014/main" id="{B6A2173A-CE5F-4316-9D5B-9A0DF9E93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4154" y="7759918"/>
            <a:ext cx="9925625" cy="660674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AE44FF-37B8-42A5-BF40-F2B54FBA4EB9}"/>
              </a:ext>
            </a:extLst>
          </p:cNvPr>
          <p:cNvSpPr/>
          <p:nvPr/>
        </p:nvSpPr>
        <p:spPr bwMode="auto">
          <a:xfrm>
            <a:off x="21969283" y="10907838"/>
            <a:ext cx="12875366" cy="3345365"/>
          </a:xfrm>
          <a:prstGeom prst="rect">
            <a:avLst/>
          </a:prstGeom>
          <a:solidFill>
            <a:schemeClr val="accent1">
              <a:lumMod val="60000"/>
              <a:lumOff val="40000"/>
              <a:alpha val="42000"/>
            </a:schemeClr>
          </a:solidFill>
          <a:ln w="9525">
            <a:noFill/>
            <a:miter lim="800000"/>
            <a:headEnd/>
            <a:tailEnd/>
          </a:ln>
          <a:effectLst/>
        </p:spPr>
        <p:txBody>
          <a:bodyPr wrap="none" rtlCol="0" anchor="ctr"/>
          <a:lstStyle/>
          <a:p>
            <a:pPr algn="ctr"/>
            <a:endParaRPr lang="en-US" dirty="0">
              <a:latin typeface="Arial"/>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0690EF1-FBB4-4E04-B88A-0043FD7AE5E5}"/>
                  </a:ext>
                </a:extLst>
              </p:cNvPr>
              <p:cNvSpPr txBox="1"/>
              <p:nvPr/>
            </p:nvSpPr>
            <p:spPr>
              <a:xfrm>
                <a:off x="5014178" y="5898726"/>
                <a:ext cx="10617522"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𝑎</m:t>
                      </m:r>
                      <m:r>
                        <a:rPr lang="en-US" sz="8000" b="1" i="1" smtClean="0">
                          <a:latin typeface="Cambria Math" panose="02040503050406030204" pitchFamily="18" charset="0"/>
                        </a:rPr>
                        <m:t>=</m:t>
                      </m:r>
                      <m:r>
                        <a:rPr lang="en-US" sz="8000" b="0" i="1" smtClean="0">
                          <a:latin typeface="Cambria Math" panose="02040503050406030204" pitchFamily="18" charset="0"/>
                          <a:ea typeface="Cambria Math" panose="02040503050406030204" pitchFamily="18" charset="0"/>
                        </a:rPr>
                        <m:t>𝑓</m:t>
                      </m:r>
                      <m:d>
                        <m:dPr>
                          <m:ctrlPr>
                            <a:rPr lang="en-US" sz="8000" b="1" i="1">
                              <a:latin typeface="Cambria Math" panose="02040503050406030204" pitchFamily="18" charset="0"/>
                              <a:ea typeface="Cambria Math" panose="02040503050406030204" pitchFamily="18" charset="0"/>
                            </a:rPr>
                          </m:ctrlPr>
                        </m:dPr>
                        <m:e>
                          <m:r>
                            <a:rPr lang="en-US" sz="8000" b="1" i="1" smtClean="0">
                              <a:latin typeface="Cambria Math" panose="02040503050406030204" pitchFamily="18" charset="0"/>
                              <a:ea typeface="Cambria Math" panose="02040503050406030204" pitchFamily="18" charset="0"/>
                            </a:rPr>
                            <m:t>𝒛</m:t>
                          </m:r>
                        </m:e>
                      </m:d>
                      <m:r>
                        <a:rPr lang="en-US" sz="8000" b="1" i="1" smtClean="0">
                          <a:latin typeface="Cambria Math" panose="02040503050406030204" pitchFamily="18" charset="0"/>
                          <a:ea typeface="Cambria Math" panose="02040503050406030204" pitchFamily="18" charset="0"/>
                        </a:rPr>
                        <m:t>=</m:t>
                      </m:r>
                      <m:r>
                        <a:rPr lang="en-US" sz="8000" b="0" i="1" smtClean="0">
                          <a:latin typeface="Cambria Math" panose="02040503050406030204" pitchFamily="18" charset="0"/>
                          <a:ea typeface="Cambria Math" panose="02040503050406030204" pitchFamily="18" charset="0"/>
                        </a:rPr>
                        <m:t>𝑓</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p:sp>
            <p:nvSpPr>
              <p:cNvPr id="15" name="TextBox 14">
                <a:extLst>
                  <a:ext uri="{FF2B5EF4-FFF2-40B4-BE49-F238E27FC236}">
                    <a16:creationId xmlns:a16="http://schemas.microsoft.com/office/drawing/2014/main" id="{80690EF1-FBB4-4E04-B88A-0043FD7AE5E5}"/>
                  </a:ext>
                </a:extLst>
              </p:cNvPr>
              <p:cNvSpPr txBox="1">
                <a:spLocks noRot="1" noChangeAspect="1" noMove="1" noResize="1" noEditPoints="1" noAdjustHandles="1" noChangeArrowheads="1" noChangeShapeType="1" noTextEdit="1"/>
              </p:cNvSpPr>
              <p:nvPr/>
            </p:nvSpPr>
            <p:spPr>
              <a:xfrm>
                <a:off x="5014178" y="5898726"/>
                <a:ext cx="10617522" cy="1231106"/>
              </a:xfrm>
              <a:prstGeom prst="rect">
                <a:avLst/>
              </a:prstGeom>
              <a:blipFill>
                <a:blip r:embed="rId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AABFA92-8565-4FEE-BE8A-043F8C896F8F}"/>
              </a:ext>
            </a:extLst>
          </p:cNvPr>
          <p:cNvSpPr txBox="1"/>
          <p:nvPr/>
        </p:nvSpPr>
        <p:spPr>
          <a:xfrm>
            <a:off x="4021869" y="15190785"/>
            <a:ext cx="15519795" cy="2585323"/>
          </a:xfrm>
          <a:prstGeom prst="rect">
            <a:avLst/>
          </a:prstGeom>
          <a:noFill/>
        </p:spPr>
        <p:txBody>
          <a:bodyPr wrap="square" rtlCol="0">
            <a:spAutoFit/>
          </a:bodyPr>
          <a:lstStyle/>
          <a:p>
            <a:pPr marL="685800" indent="-685800">
              <a:buFont typeface="Arial" panose="020B0604020202020204" pitchFamily="34" charset="0"/>
              <a:buChar char="•"/>
            </a:pPr>
            <a:r>
              <a:rPr lang="en-US" dirty="0"/>
              <a:t>Only two output status “Yes” or “No”</a:t>
            </a:r>
          </a:p>
          <a:p>
            <a:pPr marL="685800" indent="-685800">
              <a:buFont typeface="Arial" panose="020B0604020202020204" pitchFamily="34" charset="0"/>
              <a:buChar char="•"/>
            </a:pPr>
            <a:r>
              <a:rPr lang="en-US" dirty="0"/>
              <a:t>One scalar is needed</a:t>
            </a:r>
          </a:p>
          <a:p>
            <a:pPr marL="685800" indent="-685800">
              <a:buFont typeface="Arial" panose="020B0604020202020204" pitchFamily="34" charset="0"/>
              <a:buChar char="•"/>
            </a:pPr>
            <a:r>
              <a:rPr lang="en-US" dirty="0"/>
              <a:t>Binary decision</a:t>
            </a:r>
          </a:p>
        </p:txBody>
      </p:sp>
      <p:cxnSp>
        <p:nvCxnSpPr>
          <p:cNvPr id="17" name="Straight Connector 16">
            <a:extLst>
              <a:ext uri="{FF2B5EF4-FFF2-40B4-BE49-F238E27FC236}">
                <a16:creationId xmlns:a16="http://schemas.microsoft.com/office/drawing/2014/main" id="{817FE307-7306-4F30-AECC-87CBE50668AB}"/>
              </a:ext>
            </a:extLst>
          </p:cNvPr>
          <p:cNvCxnSpPr>
            <a:cxnSpLocks/>
            <a:stCxn id="11" idx="0"/>
            <a:endCxn id="11" idx="4"/>
          </p:cNvCxnSpPr>
          <p:nvPr/>
        </p:nvCxnSpPr>
        <p:spPr>
          <a:xfrm>
            <a:off x="10493298" y="9317955"/>
            <a:ext cx="0" cy="3639760"/>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F7B4E6A6-5E1C-45EA-BC28-09D4167E71F7}"/>
              </a:ext>
            </a:extLst>
          </p:cNvPr>
          <p:cNvGrpSpPr/>
          <p:nvPr/>
        </p:nvGrpSpPr>
        <p:grpSpPr>
          <a:xfrm>
            <a:off x="8497229" y="9317955"/>
            <a:ext cx="3992137" cy="3639760"/>
            <a:chOff x="8497229" y="9317955"/>
            <a:chExt cx="3992137" cy="3639760"/>
          </a:xfrm>
        </p:grpSpPr>
        <p:sp>
          <p:nvSpPr>
            <p:cNvPr id="11" name="Oval 10">
              <a:extLst>
                <a:ext uri="{FF2B5EF4-FFF2-40B4-BE49-F238E27FC236}">
                  <a16:creationId xmlns:a16="http://schemas.microsoft.com/office/drawing/2014/main" id="{013AD3C8-E50B-4CC8-83F8-100B27CF580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A970A41D-3BCC-4CC8-9708-48907D53D817}"/>
                </a:ext>
              </a:extLst>
            </p:cNvPr>
            <p:cNvSpPr txBox="1"/>
            <p:nvPr/>
          </p:nvSpPr>
          <p:spPr>
            <a:xfrm>
              <a:off x="11018171" y="10414560"/>
              <a:ext cx="959001" cy="1446550"/>
            </a:xfrm>
            <a:prstGeom prst="rect">
              <a:avLst/>
            </a:prstGeom>
            <a:noFill/>
          </p:spPr>
          <p:txBody>
            <a:bodyPr wrap="square" rtlCol="0">
              <a:spAutoFit/>
            </a:bodyPr>
            <a:lstStyle/>
            <a:p>
              <a:r>
                <a:rPr lang="en-US" sz="8800" i="1" dirty="0"/>
                <a:t>f</a:t>
              </a:r>
            </a:p>
          </p:txBody>
        </p:sp>
        <p:sp>
          <p:nvSpPr>
            <p:cNvPr id="22" name="TextBox 21">
              <a:extLst>
                <a:ext uri="{FF2B5EF4-FFF2-40B4-BE49-F238E27FC236}">
                  <a16:creationId xmlns:a16="http://schemas.microsoft.com/office/drawing/2014/main" id="{C8DDEC07-5187-4D41-B2F9-00229259539E}"/>
                </a:ext>
              </a:extLst>
            </p:cNvPr>
            <p:cNvSpPr txBox="1"/>
            <p:nvPr/>
          </p:nvSpPr>
          <p:spPr>
            <a:xfrm>
              <a:off x="8829120" y="10662460"/>
              <a:ext cx="2924153" cy="923330"/>
            </a:xfrm>
            <a:prstGeom prst="rect">
              <a:avLst/>
            </a:prstGeom>
            <a:noFill/>
          </p:spPr>
          <p:txBody>
            <a:bodyPr wrap="square" rtlCol="0">
              <a:spAutoFit/>
            </a:bodyPr>
            <a:lstStyle/>
            <a:p>
              <a:r>
                <a:rPr lang="en-US" i="1" dirty="0"/>
                <a:t>W, b</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6E80CA9-465E-43CF-947C-1C2A25792AA6}"/>
                  </a:ext>
                </a:extLst>
              </p:cNvPr>
              <p:cNvSpPr/>
              <p:nvPr/>
            </p:nvSpPr>
            <p:spPr>
              <a:xfrm>
                <a:off x="5644837" y="10698643"/>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21" name="Rectangle 20">
                <a:extLst>
                  <a:ext uri="{FF2B5EF4-FFF2-40B4-BE49-F238E27FC236}">
                    <a16:creationId xmlns:a16="http://schemas.microsoft.com/office/drawing/2014/main" id="{76E80CA9-465E-43CF-947C-1C2A25792AA6}"/>
                  </a:ext>
                </a:extLst>
              </p:cNvPr>
              <p:cNvSpPr>
                <a:spLocks noRot="1" noChangeAspect="1" noMove="1" noResize="1" noEditPoints="1" noAdjustHandles="1" noChangeArrowheads="1" noChangeShapeType="1" noTextEdit="1"/>
              </p:cNvSpPr>
              <p:nvPr/>
            </p:nvSpPr>
            <p:spPr>
              <a:xfrm>
                <a:off x="5644837" y="10698643"/>
                <a:ext cx="856325" cy="923330"/>
              </a:xfrm>
              <a:prstGeom prst="rect">
                <a:avLst/>
              </a:prstGeom>
              <a:blipFill>
                <a:blip r:embed="rId4"/>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965D319F-DD6B-4ABB-B121-6B376429F8F4}"/>
              </a:ext>
            </a:extLst>
          </p:cNvPr>
          <p:cNvCxnSpPr>
            <a:cxnSpLocks/>
          </p:cNvCxnSpPr>
          <p:nvPr/>
        </p:nvCxnSpPr>
        <p:spPr>
          <a:xfrm>
            <a:off x="6668430" y="1112229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19556E9-AD2D-4987-9957-CC82F42C0C26}"/>
              </a:ext>
            </a:extLst>
          </p:cNvPr>
          <p:cNvCxnSpPr>
            <a:cxnSpLocks/>
          </p:cNvCxnSpPr>
          <p:nvPr/>
        </p:nvCxnSpPr>
        <p:spPr>
          <a:xfrm>
            <a:off x="12489366" y="1112229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03055241-1F11-4EEC-9FF4-77A28D562AE1}"/>
                  </a:ext>
                </a:extLst>
              </p:cNvPr>
              <p:cNvSpPr/>
              <p:nvPr/>
            </p:nvSpPr>
            <p:spPr>
              <a:xfrm>
                <a:off x="14082117" y="10594640"/>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p:sp>
            <p:nvSpPr>
              <p:cNvPr id="27" name="Rectangle 26">
                <a:extLst>
                  <a:ext uri="{FF2B5EF4-FFF2-40B4-BE49-F238E27FC236}">
                    <a16:creationId xmlns:a16="http://schemas.microsoft.com/office/drawing/2014/main" id="{03055241-1F11-4EEC-9FF4-77A28D562AE1}"/>
                  </a:ext>
                </a:extLst>
              </p:cNvPr>
              <p:cNvSpPr>
                <a:spLocks noRot="1" noChangeAspect="1" noMove="1" noResize="1" noEditPoints="1" noAdjustHandles="1" noChangeArrowheads="1" noChangeShapeType="1" noTextEdit="1"/>
              </p:cNvSpPr>
              <p:nvPr/>
            </p:nvSpPr>
            <p:spPr>
              <a:xfrm>
                <a:off x="14082117" y="10594640"/>
                <a:ext cx="806631" cy="9233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4468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6" name="TextBox 15">
            <a:extLst>
              <a:ext uri="{FF2B5EF4-FFF2-40B4-BE49-F238E27FC236}">
                <a16:creationId xmlns:a16="http://schemas.microsoft.com/office/drawing/2014/main" id="{6AABFA92-8565-4FEE-BE8A-043F8C896F8F}"/>
              </a:ext>
            </a:extLst>
          </p:cNvPr>
          <p:cNvSpPr txBox="1"/>
          <p:nvPr/>
        </p:nvSpPr>
        <p:spPr>
          <a:xfrm>
            <a:off x="2259976" y="3660424"/>
            <a:ext cx="15519795" cy="923330"/>
          </a:xfrm>
          <a:prstGeom prst="rect">
            <a:avLst/>
          </a:prstGeom>
          <a:noFill/>
        </p:spPr>
        <p:txBody>
          <a:bodyPr wrap="square" rtlCol="0">
            <a:spAutoFit/>
          </a:bodyPr>
          <a:lstStyle/>
          <a:p>
            <a:r>
              <a:rPr lang="en-US" dirty="0"/>
              <a:t>Cardiac view detection</a:t>
            </a:r>
          </a:p>
        </p:txBody>
      </p:sp>
      <p:pic>
        <p:nvPicPr>
          <p:cNvPr id="5" name="Picture 4" descr="A picture containing reptile, turtle&#10;&#10;Description automatically generated">
            <a:extLst>
              <a:ext uri="{FF2B5EF4-FFF2-40B4-BE49-F238E27FC236}">
                <a16:creationId xmlns:a16="http://schemas.microsoft.com/office/drawing/2014/main" id="{98FCFAF6-71A1-4E09-A89F-E7F908E2A56D}"/>
              </a:ext>
            </a:extLst>
          </p:cNvPr>
          <p:cNvPicPr>
            <a:picLocks noChangeAspect="1"/>
          </p:cNvPicPr>
          <p:nvPr/>
        </p:nvPicPr>
        <p:blipFill>
          <a:blip r:embed="rId2"/>
          <a:stretch>
            <a:fillRect/>
          </a:stretch>
        </p:blipFill>
        <p:spPr>
          <a:xfrm>
            <a:off x="8707968" y="4597657"/>
            <a:ext cx="6475469" cy="8633958"/>
          </a:xfrm>
          <a:prstGeom prst="rect">
            <a:avLst/>
          </a:prstGeom>
        </p:spPr>
      </p:pic>
      <p:pic>
        <p:nvPicPr>
          <p:cNvPr id="11" name="Picture 10">
            <a:extLst>
              <a:ext uri="{FF2B5EF4-FFF2-40B4-BE49-F238E27FC236}">
                <a16:creationId xmlns:a16="http://schemas.microsoft.com/office/drawing/2014/main" id="{9012A715-8A4D-4B7E-834A-DEDA837FB35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259976" y="5707105"/>
            <a:ext cx="5889583" cy="7852778"/>
          </a:xfrm>
          <a:prstGeom prst="rect">
            <a:avLst/>
          </a:prstGeom>
        </p:spPr>
      </p:pic>
      <p:pic>
        <p:nvPicPr>
          <p:cNvPr id="17" name="Picture 16" descr="A picture containing white&#10;&#10;Description automatically generated">
            <a:extLst>
              <a:ext uri="{FF2B5EF4-FFF2-40B4-BE49-F238E27FC236}">
                <a16:creationId xmlns:a16="http://schemas.microsoft.com/office/drawing/2014/main" id="{F9949B1C-AB15-4968-8AB5-96AC7FB52C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989126" y="13702025"/>
            <a:ext cx="8584774" cy="6438580"/>
          </a:xfrm>
          <a:prstGeom prst="rect">
            <a:avLst/>
          </a:prstGeom>
        </p:spPr>
      </p:pic>
      <p:pic>
        <p:nvPicPr>
          <p:cNvPr id="29" name="Picture 28">
            <a:extLst>
              <a:ext uri="{FF2B5EF4-FFF2-40B4-BE49-F238E27FC236}">
                <a16:creationId xmlns:a16="http://schemas.microsoft.com/office/drawing/2014/main" id="{347CB5EE-42B4-4140-A955-27864784539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132309" y="11994889"/>
            <a:ext cx="6223497" cy="8283836"/>
          </a:xfrm>
          <a:prstGeom prst="rect">
            <a:avLst/>
          </a:prstGeom>
        </p:spPr>
      </p:pic>
      <p:pic>
        <p:nvPicPr>
          <p:cNvPr id="6146" name="Picture 2" descr="Planning of long axes (radial). (A) Basal short axis, first image of the heart base in the short axis after the outflow tract. Line B is the planning of the true four-chamber long axis. Line C is the planning of the three-chamber or LV outflow tract plane. Line D is the planning of the true two-chamber long axis, where we can observe, next to the inferior (lower) wall, the liver and next to the anterolateral basal segment, the lung. Line E is the planning of the true twochamber long axis, where we can see, next to the basal inferolateral segment, the stomach and next to the anterior wall, the pulmonary artery. (B) True long axis four chamber. (C) LV outflow tract or three chamber. (D) Two chamber long axis. (E) Two chamber long axis. RV-right ventricle; LV-left ventricle; Ao-Aorta; LA-left atrium; DA-Descending Aorta; PA-pulmonary artery. ">
            <a:extLst>
              <a:ext uri="{FF2B5EF4-FFF2-40B4-BE49-F238E27FC236}">
                <a16:creationId xmlns:a16="http://schemas.microsoft.com/office/drawing/2014/main" id="{59A698DB-4900-4F9D-9D0C-DA0A611E02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80147" y="4369354"/>
            <a:ext cx="9289876" cy="1468620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48B794A4-A678-4C1B-890F-692FBF41CEFB}"/>
              </a:ext>
            </a:extLst>
          </p:cNvPr>
          <p:cNvSpPr txBox="1"/>
          <p:nvPr/>
        </p:nvSpPr>
        <p:spPr>
          <a:xfrm>
            <a:off x="2943922" y="6133171"/>
            <a:ext cx="4415883" cy="2585323"/>
          </a:xfrm>
          <a:prstGeom prst="rect">
            <a:avLst/>
          </a:prstGeom>
          <a:noFill/>
        </p:spPr>
        <p:txBody>
          <a:bodyPr wrap="square" rtlCol="0">
            <a:spAutoFit/>
          </a:bodyPr>
          <a:lstStyle/>
          <a:p>
            <a:r>
              <a:rPr lang="en-US" b="1" i="1" dirty="0">
                <a:solidFill>
                  <a:srgbClr val="FFFF00"/>
                </a:solidFill>
              </a:rPr>
              <a:t>D</a:t>
            </a:r>
          </a:p>
          <a:p>
            <a:r>
              <a:rPr lang="en-US" dirty="0">
                <a:solidFill>
                  <a:srgbClr val="FFFF00"/>
                </a:solidFill>
              </a:rPr>
              <a:t>3 chamber view – CH3</a:t>
            </a:r>
          </a:p>
        </p:txBody>
      </p:sp>
      <p:sp>
        <p:nvSpPr>
          <p:cNvPr id="39" name="TextBox 38">
            <a:extLst>
              <a:ext uri="{FF2B5EF4-FFF2-40B4-BE49-F238E27FC236}">
                <a16:creationId xmlns:a16="http://schemas.microsoft.com/office/drawing/2014/main" id="{29EF37ED-E0F6-4137-BBC4-617E631D2142}"/>
              </a:ext>
            </a:extLst>
          </p:cNvPr>
          <p:cNvSpPr txBox="1"/>
          <p:nvPr/>
        </p:nvSpPr>
        <p:spPr>
          <a:xfrm>
            <a:off x="10230065" y="5054164"/>
            <a:ext cx="4415883" cy="2585323"/>
          </a:xfrm>
          <a:prstGeom prst="rect">
            <a:avLst/>
          </a:prstGeom>
          <a:noFill/>
        </p:spPr>
        <p:txBody>
          <a:bodyPr wrap="square" rtlCol="0">
            <a:spAutoFit/>
          </a:bodyPr>
          <a:lstStyle/>
          <a:p>
            <a:r>
              <a:rPr lang="en-US" b="1" i="1" dirty="0">
                <a:solidFill>
                  <a:srgbClr val="FFFF00"/>
                </a:solidFill>
              </a:rPr>
              <a:t>E</a:t>
            </a:r>
          </a:p>
          <a:p>
            <a:r>
              <a:rPr lang="en-US" dirty="0">
                <a:solidFill>
                  <a:srgbClr val="FFFF00"/>
                </a:solidFill>
              </a:rPr>
              <a:t>2 chamber view – CH2</a:t>
            </a:r>
          </a:p>
        </p:txBody>
      </p:sp>
      <p:sp>
        <p:nvSpPr>
          <p:cNvPr id="40" name="TextBox 39">
            <a:extLst>
              <a:ext uri="{FF2B5EF4-FFF2-40B4-BE49-F238E27FC236}">
                <a16:creationId xmlns:a16="http://schemas.microsoft.com/office/drawing/2014/main" id="{AC1898B8-7710-4940-A7A1-5E07BFD5398B}"/>
              </a:ext>
            </a:extLst>
          </p:cNvPr>
          <p:cNvSpPr txBox="1"/>
          <p:nvPr/>
        </p:nvSpPr>
        <p:spPr>
          <a:xfrm>
            <a:off x="2593280" y="18256331"/>
            <a:ext cx="8039350" cy="1754326"/>
          </a:xfrm>
          <a:prstGeom prst="rect">
            <a:avLst/>
          </a:prstGeom>
          <a:noFill/>
        </p:spPr>
        <p:txBody>
          <a:bodyPr wrap="square" rtlCol="0">
            <a:spAutoFit/>
          </a:bodyPr>
          <a:lstStyle/>
          <a:p>
            <a:r>
              <a:rPr lang="en-US" b="1" i="1" dirty="0">
                <a:solidFill>
                  <a:srgbClr val="FFFF00"/>
                </a:solidFill>
              </a:rPr>
              <a:t>B</a:t>
            </a:r>
          </a:p>
          <a:p>
            <a:r>
              <a:rPr lang="en-US" dirty="0">
                <a:solidFill>
                  <a:srgbClr val="FFFF00"/>
                </a:solidFill>
              </a:rPr>
              <a:t>4 chamber view – CH4</a:t>
            </a:r>
          </a:p>
        </p:txBody>
      </p:sp>
      <p:sp>
        <p:nvSpPr>
          <p:cNvPr id="41" name="TextBox 40">
            <a:extLst>
              <a:ext uri="{FF2B5EF4-FFF2-40B4-BE49-F238E27FC236}">
                <a16:creationId xmlns:a16="http://schemas.microsoft.com/office/drawing/2014/main" id="{69148045-FA98-4FE7-AFD7-995E4DB6602D}"/>
              </a:ext>
            </a:extLst>
          </p:cNvPr>
          <p:cNvSpPr txBox="1"/>
          <p:nvPr/>
        </p:nvSpPr>
        <p:spPr>
          <a:xfrm>
            <a:off x="11553666" y="12451396"/>
            <a:ext cx="6054112" cy="2585323"/>
          </a:xfrm>
          <a:prstGeom prst="rect">
            <a:avLst/>
          </a:prstGeom>
          <a:noFill/>
        </p:spPr>
        <p:txBody>
          <a:bodyPr wrap="square" rtlCol="0">
            <a:spAutoFit/>
          </a:bodyPr>
          <a:lstStyle/>
          <a:p>
            <a:r>
              <a:rPr lang="en-US" b="1" i="1" dirty="0">
                <a:solidFill>
                  <a:srgbClr val="FFFF00"/>
                </a:solidFill>
              </a:rPr>
              <a:t>A</a:t>
            </a:r>
          </a:p>
          <a:p>
            <a:r>
              <a:rPr lang="en-US" dirty="0">
                <a:solidFill>
                  <a:srgbClr val="FFFF00"/>
                </a:solidFill>
              </a:rPr>
              <a:t>Short-axis view SAX</a:t>
            </a:r>
          </a:p>
        </p:txBody>
      </p:sp>
      <p:sp>
        <p:nvSpPr>
          <p:cNvPr id="37" name="Rectangle 36">
            <a:extLst>
              <a:ext uri="{FF2B5EF4-FFF2-40B4-BE49-F238E27FC236}">
                <a16:creationId xmlns:a16="http://schemas.microsoft.com/office/drawing/2014/main" id="{12859087-B3EB-4DCE-9390-FC76635E084D}"/>
              </a:ext>
            </a:extLst>
          </p:cNvPr>
          <p:cNvSpPr/>
          <p:nvPr/>
        </p:nvSpPr>
        <p:spPr>
          <a:xfrm>
            <a:off x="22260018" y="19309608"/>
            <a:ext cx="4728117" cy="830997"/>
          </a:xfrm>
          <a:prstGeom prst="rect">
            <a:avLst/>
          </a:prstGeom>
        </p:spPr>
        <p:txBody>
          <a:bodyPr wrap="square">
            <a:spAutoFit/>
          </a:bodyPr>
          <a:lstStyle/>
          <a:p>
            <a:r>
              <a:rPr lang="en-US" sz="1600" dirty="0"/>
              <a:t>https://www.scielo.br/scielo.php?script=sci_arttext&amp;pid=S0066-782X2010001600014&amp;lng=pt&amp;nrm=iso&amp;tlng=pt</a:t>
            </a:r>
          </a:p>
        </p:txBody>
      </p:sp>
    </p:spTree>
    <p:extLst>
      <p:ext uri="{BB962C8B-B14F-4D97-AF65-F5344CB8AC3E}">
        <p14:creationId xmlns:p14="http://schemas.microsoft.com/office/powerpoint/2010/main" val="2908353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6" name="TextBox 15">
            <a:extLst>
              <a:ext uri="{FF2B5EF4-FFF2-40B4-BE49-F238E27FC236}">
                <a16:creationId xmlns:a16="http://schemas.microsoft.com/office/drawing/2014/main" id="{6AABFA92-8565-4FEE-BE8A-043F8C896F8F}"/>
              </a:ext>
            </a:extLst>
          </p:cNvPr>
          <p:cNvSpPr txBox="1"/>
          <p:nvPr/>
        </p:nvSpPr>
        <p:spPr>
          <a:xfrm>
            <a:off x="2259976" y="3660424"/>
            <a:ext cx="15519795" cy="923330"/>
          </a:xfrm>
          <a:prstGeom prst="rect">
            <a:avLst/>
          </a:prstGeom>
          <a:noFill/>
        </p:spPr>
        <p:txBody>
          <a:bodyPr wrap="square" rtlCol="0">
            <a:spAutoFit/>
          </a:bodyPr>
          <a:lstStyle/>
          <a:p>
            <a:r>
              <a:rPr lang="en-US" dirty="0"/>
              <a:t>Cardiac view detection</a:t>
            </a:r>
          </a:p>
        </p:txBody>
      </p:sp>
      <p:pic>
        <p:nvPicPr>
          <p:cNvPr id="5" name="Picture 4" descr="A picture containing reptile, turtle&#10;&#10;Description automatically generated">
            <a:extLst>
              <a:ext uri="{FF2B5EF4-FFF2-40B4-BE49-F238E27FC236}">
                <a16:creationId xmlns:a16="http://schemas.microsoft.com/office/drawing/2014/main" id="{98FCFAF6-71A1-4E09-A89F-E7F908E2A56D}"/>
              </a:ext>
            </a:extLst>
          </p:cNvPr>
          <p:cNvPicPr>
            <a:picLocks noChangeAspect="1"/>
          </p:cNvPicPr>
          <p:nvPr/>
        </p:nvPicPr>
        <p:blipFill>
          <a:blip r:embed="rId2"/>
          <a:stretch>
            <a:fillRect/>
          </a:stretch>
        </p:blipFill>
        <p:spPr>
          <a:xfrm>
            <a:off x="8707968" y="4597657"/>
            <a:ext cx="6475469" cy="8633958"/>
          </a:xfrm>
          <a:prstGeom prst="rect">
            <a:avLst/>
          </a:prstGeom>
        </p:spPr>
      </p:pic>
      <p:pic>
        <p:nvPicPr>
          <p:cNvPr id="11" name="Picture 10">
            <a:extLst>
              <a:ext uri="{FF2B5EF4-FFF2-40B4-BE49-F238E27FC236}">
                <a16:creationId xmlns:a16="http://schemas.microsoft.com/office/drawing/2014/main" id="{9012A715-8A4D-4B7E-834A-DEDA837FB35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259976" y="5707105"/>
            <a:ext cx="5889583" cy="7852778"/>
          </a:xfrm>
          <a:prstGeom prst="rect">
            <a:avLst/>
          </a:prstGeom>
        </p:spPr>
      </p:pic>
      <p:pic>
        <p:nvPicPr>
          <p:cNvPr id="17" name="Picture 16" descr="A picture containing white&#10;&#10;Description automatically generated">
            <a:extLst>
              <a:ext uri="{FF2B5EF4-FFF2-40B4-BE49-F238E27FC236}">
                <a16:creationId xmlns:a16="http://schemas.microsoft.com/office/drawing/2014/main" id="{F9949B1C-AB15-4968-8AB5-96AC7FB52C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989126" y="13702025"/>
            <a:ext cx="8584774" cy="6438580"/>
          </a:xfrm>
          <a:prstGeom prst="rect">
            <a:avLst/>
          </a:prstGeom>
        </p:spPr>
      </p:pic>
      <p:pic>
        <p:nvPicPr>
          <p:cNvPr id="29" name="Picture 28">
            <a:extLst>
              <a:ext uri="{FF2B5EF4-FFF2-40B4-BE49-F238E27FC236}">
                <a16:creationId xmlns:a16="http://schemas.microsoft.com/office/drawing/2014/main" id="{347CB5EE-42B4-4140-A955-27864784539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132309" y="11994889"/>
            <a:ext cx="6223497" cy="8283836"/>
          </a:xfrm>
          <a:prstGeom prst="rect">
            <a:avLst/>
          </a:prstGeom>
        </p:spPr>
      </p:pic>
      <p:sp>
        <p:nvSpPr>
          <p:cNvPr id="36" name="TextBox 35">
            <a:extLst>
              <a:ext uri="{FF2B5EF4-FFF2-40B4-BE49-F238E27FC236}">
                <a16:creationId xmlns:a16="http://schemas.microsoft.com/office/drawing/2014/main" id="{48B794A4-A678-4C1B-890F-692FBF41CEFB}"/>
              </a:ext>
            </a:extLst>
          </p:cNvPr>
          <p:cNvSpPr txBox="1"/>
          <p:nvPr/>
        </p:nvSpPr>
        <p:spPr>
          <a:xfrm>
            <a:off x="2943922" y="6133171"/>
            <a:ext cx="4415883" cy="2585323"/>
          </a:xfrm>
          <a:prstGeom prst="rect">
            <a:avLst/>
          </a:prstGeom>
          <a:noFill/>
        </p:spPr>
        <p:txBody>
          <a:bodyPr wrap="square" rtlCol="0">
            <a:spAutoFit/>
          </a:bodyPr>
          <a:lstStyle/>
          <a:p>
            <a:r>
              <a:rPr lang="en-US" b="1" i="1" dirty="0">
                <a:solidFill>
                  <a:srgbClr val="FFFF00"/>
                </a:solidFill>
              </a:rPr>
              <a:t>D</a:t>
            </a:r>
          </a:p>
          <a:p>
            <a:r>
              <a:rPr lang="en-US" dirty="0">
                <a:solidFill>
                  <a:srgbClr val="FFFF00"/>
                </a:solidFill>
              </a:rPr>
              <a:t>3 chamber view – CH3</a:t>
            </a:r>
          </a:p>
        </p:txBody>
      </p:sp>
      <p:sp>
        <p:nvSpPr>
          <p:cNvPr id="39" name="TextBox 38">
            <a:extLst>
              <a:ext uri="{FF2B5EF4-FFF2-40B4-BE49-F238E27FC236}">
                <a16:creationId xmlns:a16="http://schemas.microsoft.com/office/drawing/2014/main" id="{29EF37ED-E0F6-4137-BBC4-617E631D2142}"/>
              </a:ext>
            </a:extLst>
          </p:cNvPr>
          <p:cNvSpPr txBox="1"/>
          <p:nvPr/>
        </p:nvSpPr>
        <p:spPr>
          <a:xfrm>
            <a:off x="10230065" y="5054164"/>
            <a:ext cx="4415883" cy="2585323"/>
          </a:xfrm>
          <a:prstGeom prst="rect">
            <a:avLst/>
          </a:prstGeom>
          <a:noFill/>
        </p:spPr>
        <p:txBody>
          <a:bodyPr wrap="square" rtlCol="0">
            <a:spAutoFit/>
          </a:bodyPr>
          <a:lstStyle/>
          <a:p>
            <a:r>
              <a:rPr lang="en-US" b="1" i="1" dirty="0">
                <a:solidFill>
                  <a:srgbClr val="FFFF00"/>
                </a:solidFill>
              </a:rPr>
              <a:t>E</a:t>
            </a:r>
          </a:p>
          <a:p>
            <a:r>
              <a:rPr lang="en-US" dirty="0">
                <a:solidFill>
                  <a:srgbClr val="FFFF00"/>
                </a:solidFill>
              </a:rPr>
              <a:t>2 chamber view – CH2</a:t>
            </a:r>
          </a:p>
        </p:txBody>
      </p:sp>
      <p:sp>
        <p:nvSpPr>
          <p:cNvPr id="40" name="TextBox 39">
            <a:extLst>
              <a:ext uri="{FF2B5EF4-FFF2-40B4-BE49-F238E27FC236}">
                <a16:creationId xmlns:a16="http://schemas.microsoft.com/office/drawing/2014/main" id="{AC1898B8-7710-4940-A7A1-5E07BFD5398B}"/>
              </a:ext>
            </a:extLst>
          </p:cNvPr>
          <p:cNvSpPr txBox="1"/>
          <p:nvPr/>
        </p:nvSpPr>
        <p:spPr>
          <a:xfrm>
            <a:off x="2593280" y="18256331"/>
            <a:ext cx="8039350" cy="1754326"/>
          </a:xfrm>
          <a:prstGeom prst="rect">
            <a:avLst/>
          </a:prstGeom>
          <a:noFill/>
        </p:spPr>
        <p:txBody>
          <a:bodyPr wrap="square" rtlCol="0">
            <a:spAutoFit/>
          </a:bodyPr>
          <a:lstStyle/>
          <a:p>
            <a:r>
              <a:rPr lang="en-US" b="1" i="1" dirty="0">
                <a:solidFill>
                  <a:srgbClr val="FFFF00"/>
                </a:solidFill>
              </a:rPr>
              <a:t>B</a:t>
            </a:r>
          </a:p>
          <a:p>
            <a:r>
              <a:rPr lang="en-US" dirty="0">
                <a:solidFill>
                  <a:srgbClr val="FFFF00"/>
                </a:solidFill>
              </a:rPr>
              <a:t>4 chamber view – CH4</a:t>
            </a:r>
          </a:p>
        </p:txBody>
      </p:sp>
      <p:sp>
        <p:nvSpPr>
          <p:cNvPr id="41" name="TextBox 40">
            <a:extLst>
              <a:ext uri="{FF2B5EF4-FFF2-40B4-BE49-F238E27FC236}">
                <a16:creationId xmlns:a16="http://schemas.microsoft.com/office/drawing/2014/main" id="{69148045-FA98-4FE7-AFD7-995E4DB6602D}"/>
              </a:ext>
            </a:extLst>
          </p:cNvPr>
          <p:cNvSpPr txBox="1"/>
          <p:nvPr/>
        </p:nvSpPr>
        <p:spPr>
          <a:xfrm>
            <a:off x="11553666" y="12451396"/>
            <a:ext cx="6054112" cy="2585323"/>
          </a:xfrm>
          <a:prstGeom prst="rect">
            <a:avLst/>
          </a:prstGeom>
          <a:noFill/>
        </p:spPr>
        <p:txBody>
          <a:bodyPr wrap="square" rtlCol="0">
            <a:spAutoFit/>
          </a:bodyPr>
          <a:lstStyle/>
          <a:p>
            <a:r>
              <a:rPr lang="en-US" b="1" i="1" dirty="0">
                <a:solidFill>
                  <a:srgbClr val="FFFF00"/>
                </a:solidFill>
              </a:rPr>
              <a:t>A</a:t>
            </a:r>
          </a:p>
          <a:p>
            <a:r>
              <a:rPr lang="en-US" dirty="0">
                <a:solidFill>
                  <a:srgbClr val="FFFF00"/>
                </a:solidFill>
              </a:rPr>
              <a:t>Short-axis view SAX</a:t>
            </a:r>
          </a:p>
        </p:txBody>
      </p:sp>
      <p:sp>
        <p:nvSpPr>
          <p:cNvPr id="15" name="TextBox 14">
            <a:extLst>
              <a:ext uri="{FF2B5EF4-FFF2-40B4-BE49-F238E27FC236}">
                <a16:creationId xmlns:a16="http://schemas.microsoft.com/office/drawing/2014/main" id="{62713784-5328-4027-9CB0-AD587FB47113}"/>
              </a:ext>
            </a:extLst>
          </p:cNvPr>
          <p:cNvSpPr txBox="1"/>
          <p:nvPr/>
        </p:nvSpPr>
        <p:spPr>
          <a:xfrm>
            <a:off x="19345776" y="6582589"/>
            <a:ext cx="15519795" cy="1754326"/>
          </a:xfrm>
          <a:prstGeom prst="rect">
            <a:avLst/>
          </a:prstGeom>
          <a:noFill/>
        </p:spPr>
        <p:txBody>
          <a:bodyPr wrap="square" rtlCol="0">
            <a:spAutoFit/>
          </a:bodyPr>
          <a:lstStyle/>
          <a:p>
            <a:r>
              <a:rPr lang="en-US" dirty="0"/>
              <a:t>Given an image, decide which imaging view it is</a:t>
            </a:r>
          </a:p>
          <a:p>
            <a:endParaRPr lang="en-US" dirty="0"/>
          </a:p>
        </p:txBody>
      </p:sp>
      <p:cxnSp>
        <p:nvCxnSpPr>
          <p:cNvPr id="18" name="Straight Arrow Connector 17">
            <a:extLst>
              <a:ext uri="{FF2B5EF4-FFF2-40B4-BE49-F238E27FC236}">
                <a16:creationId xmlns:a16="http://schemas.microsoft.com/office/drawing/2014/main" id="{65437F64-C4FB-4BF7-B45B-91029BAD60DC}"/>
              </a:ext>
            </a:extLst>
          </p:cNvPr>
          <p:cNvCxnSpPr>
            <a:cxnSpLocks/>
          </p:cNvCxnSpPr>
          <p:nvPr/>
        </p:nvCxnSpPr>
        <p:spPr>
          <a:xfrm flipV="1">
            <a:off x="18979601" y="12018075"/>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EBD3A8-FDBF-49BC-BB97-C03BD193FE6F}"/>
                  </a:ext>
                </a:extLst>
              </p:cNvPr>
              <p:cNvSpPr txBox="1"/>
              <p:nvPr/>
            </p:nvSpPr>
            <p:spPr>
              <a:xfrm>
                <a:off x="22908565" y="9963275"/>
                <a:ext cx="9918934" cy="40632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i="1">
                          <a:latin typeface="Cambria Math" panose="02040503050406030204" pitchFamily="18" charset="0"/>
                        </a:rPr>
                        <m:t>=</m:t>
                      </m:r>
                      <m:d>
                        <m:dPr>
                          <m:begChr m:val="{"/>
                          <m:endChr m:val=""/>
                          <m:ctrlPr>
                            <a:rPr lang="en-US" b="1" i="1" smtClean="0">
                              <a:latin typeface="Cambria Math" panose="02040503050406030204" pitchFamily="18" charset="0"/>
                            </a:rPr>
                          </m:ctrlPr>
                        </m:dPr>
                        <m:e>
                          <m:eqArr>
                            <m:eqArrPr>
                              <m:ctrlPr>
                                <a:rPr lang="en-US" b="1" i="1" smtClean="0">
                                  <a:latin typeface="Cambria Math" panose="02040503050406030204" pitchFamily="18" charset="0"/>
                                </a:rPr>
                              </m:ctrlPr>
                            </m:eqArrPr>
                            <m:e>
                              <m:m>
                                <m:mPr>
                                  <m:mcs>
                                    <m:mc>
                                      <m:mcPr>
                                        <m:count m:val="3"/>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𝟑</m:t>
                                    </m:r>
                                    <m:r>
                                      <a:rPr lang="en-US" b="1" i="1" smtClean="0">
                                        <a:latin typeface="Cambria Math" panose="02040503050406030204" pitchFamily="18" charset="0"/>
                                      </a:rPr>
                                      <m:t>,  </m:t>
                                    </m:r>
                                    <m:r>
                                      <a:rPr lang="en-US" b="1" i="1" smtClean="0">
                                        <a:latin typeface="Cambria Math" panose="02040503050406030204" pitchFamily="18" charset="0"/>
                                      </a:rPr>
                                      <m:t>𝟏</m:t>
                                    </m:r>
                                  </m:e>
                                  <m:e>
                                    <m:r>
                                      <a:rPr lang="en-US" b="1" i="1" smtClean="0">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𝟎</m:t>
                                                </m:r>
                                              </m:e>
                                              <m:e>
                                                <m:r>
                                                  <a:rPr lang="en-US" b="1" i="1" smtClean="0">
                                                    <a:latin typeface="Cambria Math" panose="02040503050406030204" pitchFamily="18" charset="0"/>
                                                  </a:rPr>
                                                  <m:t>𝟎</m:t>
                                                </m:r>
                                              </m:e>
                                            </m:mr>
                                          </m:m>
                                        </m:e>
                                      </m:mr>
                                    </m:m>
                                    <m:r>
                                      <a:rPr lang="en-US" b="1" i="1" smtClean="0">
                                        <a:latin typeface="Cambria Math" panose="02040503050406030204" pitchFamily="18" charset="0"/>
                                      </a:rPr>
                                      <m:t> </m:t>
                                    </m:r>
                                  </m:e>
                                </m:mr>
                              </m:m>
                            </m:e>
                            <m:e>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𝟐</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smtClean="0">
                                        <a:latin typeface="Cambria Math" panose="02040503050406030204" pitchFamily="18" charset="0"/>
                                      </a:rPr>
                                      <m:t>𝟏</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𝟒</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a:rPr lang="en-US" b="1" i="1" smtClean="0">
                                              <a:latin typeface="Cambria Math" panose="02040503050406030204" pitchFamily="18" charset="0"/>
                                            </a:rPr>
                                            <m:t>𝟏</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r>
                                <a:rPr lang="en-US" b="1" i="1" smtClean="0">
                                  <a:latin typeface="Cambria Math" panose="02040503050406030204" pitchFamily="18" charset="0"/>
                                </a:rPr>
                                <m:t>𝑺𝑨𝑿</m:t>
                              </m:r>
                              <m:r>
                                <a:rPr lang="en-US" b="1" i="1" smtClean="0">
                                  <a:latin typeface="Cambria Math" panose="02040503050406030204" pitchFamily="18" charset="0"/>
                                </a:rPr>
                                <m:t>, </m:t>
                              </m:r>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 </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a:rPr lang="en-US" b="1" i="1" smtClean="0">
                                                    <a:latin typeface="Cambria Math" panose="02040503050406030204" pitchFamily="18" charset="0"/>
                                                  </a:rPr>
                                                  <m:t>𝟏</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r>
                                <a:rPr lang="en-US" b="1" i="1" smtClean="0">
                                  <a:latin typeface="Cambria Math" panose="02040503050406030204" pitchFamily="18" charset="0"/>
                                </a:rPr>
                                <m:t>𝑶𝒕𝒉𝒆𝒓</m:t>
                              </m:r>
                              <m:r>
                                <a:rPr lang="en-US" b="1" i="1" smtClean="0">
                                  <a:latin typeface="Cambria Math" panose="02040503050406030204" pitchFamily="18" charset="0"/>
                                </a:rPr>
                                <m:t>, </m:t>
                              </m:r>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 </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smtClean="0">
                                                    <a:latin typeface="Cambria Math" panose="02040503050406030204" pitchFamily="18" charset="0"/>
                                                  </a:rPr>
                                                  <m:t>𝟏</m:t>
                                                </m:r>
                                              </m:e>
                                            </m:mr>
                                          </m:m>
                                        </m:e>
                                      </m:mr>
                                    </m:m>
                                    <m:r>
                                      <a:rPr lang="en-US" b="1" i="1">
                                        <a:latin typeface="Cambria Math" panose="02040503050406030204" pitchFamily="18" charset="0"/>
                                      </a:rPr>
                                      <m:t> </m:t>
                                    </m:r>
                                  </m:e>
                                </m:mr>
                              </m:m>
                            </m:e>
                          </m:eqArr>
                        </m:e>
                      </m:d>
                    </m:oMath>
                  </m:oMathPara>
                </a14:m>
                <a:endParaRPr lang="en-US" dirty="0"/>
              </a:p>
            </p:txBody>
          </p:sp>
        </mc:Choice>
        <mc:Fallback xmlns="">
          <p:sp>
            <p:nvSpPr>
              <p:cNvPr id="19" name="TextBox 18">
                <a:extLst>
                  <a:ext uri="{FF2B5EF4-FFF2-40B4-BE49-F238E27FC236}">
                    <a16:creationId xmlns:a16="http://schemas.microsoft.com/office/drawing/2014/main" id="{1AEBD3A8-FDBF-49BC-BB97-C03BD193FE6F}"/>
                  </a:ext>
                </a:extLst>
              </p:cNvPr>
              <p:cNvSpPr txBox="1">
                <a:spLocks noRot="1" noChangeAspect="1" noMove="1" noResize="1" noEditPoints="1" noAdjustHandles="1" noChangeArrowheads="1" noChangeShapeType="1" noTextEdit="1"/>
              </p:cNvSpPr>
              <p:nvPr/>
            </p:nvSpPr>
            <p:spPr>
              <a:xfrm>
                <a:off x="22908565" y="9963275"/>
                <a:ext cx="9918934" cy="4063228"/>
              </a:xfrm>
              <a:prstGeom prst="rect">
                <a:avLst/>
              </a:prstGeom>
              <a:blipFill>
                <a:blip r:embed="rId9"/>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97FC866-6E18-425C-AC29-49D4C557E231}"/>
              </a:ext>
            </a:extLst>
          </p:cNvPr>
          <p:cNvSpPr txBox="1"/>
          <p:nvPr/>
        </p:nvSpPr>
        <p:spPr>
          <a:xfrm>
            <a:off x="19670751" y="14453711"/>
            <a:ext cx="16035454" cy="2585323"/>
          </a:xfrm>
          <a:prstGeom prst="rect">
            <a:avLst/>
          </a:prstGeom>
          <a:noFill/>
        </p:spPr>
        <p:txBody>
          <a:bodyPr wrap="square" rtlCol="0">
            <a:spAutoFit/>
          </a:bodyPr>
          <a:lstStyle/>
          <a:p>
            <a:r>
              <a:rPr lang="en-US" dirty="0"/>
              <a:t>Now we need 5 numbers for K=5 classes</a:t>
            </a:r>
          </a:p>
          <a:p>
            <a:endParaRPr lang="en-US" dirty="0"/>
          </a:p>
          <a:p>
            <a:r>
              <a:rPr lang="en-US" dirty="0"/>
              <a:t>This type of encoding y is “one-hot encoding”</a:t>
            </a:r>
          </a:p>
        </p:txBody>
      </p:sp>
    </p:spTree>
    <p:extLst>
      <p:ext uri="{BB962C8B-B14F-4D97-AF65-F5344CB8AC3E}">
        <p14:creationId xmlns:p14="http://schemas.microsoft.com/office/powerpoint/2010/main" val="1046653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dirty="0"/>
              <a:t>Deep learning as a data driven approach</a:t>
            </a:r>
          </a:p>
          <a:p>
            <a:r>
              <a:rPr lang="en-US" sz="8800" dirty="0"/>
              <a:t>Binary and multi-class classification</a:t>
            </a:r>
          </a:p>
          <a:p>
            <a:r>
              <a:rPr lang="en-US" sz="8800" dirty="0"/>
              <a:t>Multi-layer perceptron (MLP) </a:t>
            </a:r>
          </a:p>
          <a:p>
            <a:endParaRPr lang="en-US" sz="88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2</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1285267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5" name="TextBox 14">
            <a:extLst>
              <a:ext uri="{FF2B5EF4-FFF2-40B4-BE49-F238E27FC236}">
                <a16:creationId xmlns:a16="http://schemas.microsoft.com/office/drawing/2014/main" id="{62713784-5328-4027-9CB0-AD587FB47113}"/>
              </a:ext>
            </a:extLst>
          </p:cNvPr>
          <p:cNvSpPr txBox="1"/>
          <p:nvPr/>
        </p:nvSpPr>
        <p:spPr>
          <a:xfrm>
            <a:off x="19345776" y="6582589"/>
            <a:ext cx="15519795" cy="923330"/>
          </a:xfrm>
          <a:prstGeom prst="rect">
            <a:avLst/>
          </a:prstGeom>
          <a:noFill/>
        </p:spPr>
        <p:txBody>
          <a:bodyPr wrap="square" rtlCol="0">
            <a:spAutoFit/>
          </a:bodyPr>
          <a:lstStyle/>
          <a:p>
            <a:r>
              <a:rPr lang="en-US" dirty="0"/>
              <a:t>Generate 5 numbers as the score for each class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EBD3A8-FDBF-49BC-BB97-C03BD193FE6F}"/>
                  </a:ext>
                </a:extLst>
              </p:cNvPr>
              <p:cNvSpPr txBox="1"/>
              <p:nvPr/>
            </p:nvSpPr>
            <p:spPr>
              <a:xfrm>
                <a:off x="22530498" y="8454043"/>
                <a:ext cx="6293967"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𝒁</m:t>
                      </m:r>
                      <m:r>
                        <a:rPr lang="en-US" i="1">
                          <a:latin typeface="Cambria Math" panose="02040503050406030204" pitchFamily="18" charset="0"/>
                        </a:rPr>
                        <m:t>=</m:t>
                      </m:r>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r>
                        <a:rPr lang="en-US" b="1" i="1" smtClean="0">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1AEBD3A8-FDBF-49BC-BB97-C03BD193FE6F}"/>
                  </a:ext>
                </a:extLst>
              </p:cNvPr>
              <p:cNvSpPr txBox="1">
                <a:spLocks noRot="1" noChangeAspect="1" noMove="1" noResize="1" noEditPoints="1" noAdjustHandles="1" noChangeArrowheads="1" noChangeShapeType="1" noTextEdit="1"/>
              </p:cNvSpPr>
              <p:nvPr/>
            </p:nvSpPr>
            <p:spPr>
              <a:xfrm>
                <a:off x="22530498" y="8454043"/>
                <a:ext cx="6293967" cy="830997"/>
              </a:xfrm>
              <a:prstGeom prst="rect">
                <a:avLst/>
              </a:prstGeom>
              <a:blipFill>
                <a:blip r:embed="rId2"/>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3F4AE140-B05B-424F-BF5A-04702E008779}"/>
              </a:ext>
            </a:extLst>
          </p:cNvPr>
          <p:cNvGrpSpPr/>
          <p:nvPr/>
        </p:nvGrpSpPr>
        <p:grpSpPr>
          <a:xfrm>
            <a:off x="8232079" y="3946469"/>
            <a:ext cx="2697833" cy="2543155"/>
            <a:chOff x="7985035" y="3608531"/>
            <a:chExt cx="3992137" cy="3639760"/>
          </a:xfrm>
        </p:grpSpPr>
        <p:sp>
          <p:nvSpPr>
            <p:cNvPr id="20" name="Oval 19">
              <a:extLst>
                <a:ext uri="{FF2B5EF4-FFF2-40B4-BE49-F238E27FC236}">
                  <a16:creationId xmlns:a16="http://schemas.microsoft.com/office/drawing/2014/main" id="{67663ACB-504F-4E98-9543-CE7674D38186}"/>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23" name="TextBox 22">
              <a:extLst>
                <a:ext uri="{FF2B5EF4-FFF2-40B4-BE49-F238E27FC236}">
                  <a16:creationId xmlns:a16="http://schemas.microsoft.com/office/drawing/2014/main" id="{EBDA0ADF-6556-4CAE-BE44-55664600E46D}"/>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6D7F505-2506-4989-BC90-18E2E2DF0499}"/>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24" name="Rectangle 23">
                <a:extLst>
                  <a:ext uri="{FF2B5EF4-FFF2-40B4-BE49-F238E27FC236}">
                    <a16:creationId xmlns:a16="http://schemas.microsoft.com/office/drawing/2014/main" id="{E6D7F505-2506-4989-BC90-18E2E2DF0499}"/>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1637500E-7BBD-4AFF-BC79-34BB3D9934B2}"/>
              </a:ext>
            </a:extLst>
          </p:cNvPr>
          <p:cNvCxnSpPr>
            <a:cxnSpLocks/>
            <a:endCxn id="20"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2F440B93-F3A9-47A7-8E39-1211B3143F4D}"/>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C6FE7BB3-0550-4153-9DBF-6330129EE8D1}"/>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27" name="Rectangle 26">
                <a:extLst>
                  <a:ext uri="{FF2B5EF4-FFF2-40B4-BE49-F238E27FC236}">
                    <a16:creationId xmlns:a16="http://schemas.microsoft.com/office/drawing/2014/main" id="{C6FE7BB3-0550-4153-9DBF-6330129EE8D1}"/>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4"/>
                <a:stretch>
                  <a:fillRect/>
                </a:stretch>
              </a:blipFill>
            </p:spPr>
            <p:txBody>
              <a:bodyPr/>
              <a:lstStyle/>
              <a:p>
                <a:r>
                  <a:rPr lang="en-US">
                    <a:noFill/>
                  </a:rPr>
                  <a:t> </a:t>
                </a:r>
              </a:p>
            </p:txBody>
          </p:sp>
        </mc:Fallback>
      </mc:AlternateContent>
      <p:grpSp>
        <p:nvGrpSpPr>
          <p:cNvPr id="57" name="Group 56">
            <a:extLst>
              <a:ext uri="{FF2B5EF4-FFF2-40B4-BE49-F238E27FC236}">
                <a16:creationId xmlns:a16="http://schemas.microsoft.com/office/drawing/2014/main" id="{A5665F4C-D1EC-44AE-8EED-652DA02438DC}"/>
              </a:ext>
            </a:extLst>
          </p:cNvPr>
          <p:cNvGrpSpPr/>
          <p:nvPr/>
        </p:nvGrpSpPr>
        <p:grpSpPr>
          <a:xfrm>
            <a:off x="8232079" y="6906778"/>
            <a:ext cx="2697833" cy="2543155"/>
            <a:chOff x="7985035" y="3608531"/>
            <a:chExt cx="3992137" cy="3639760"/>
          </a:xfrm>
        </p:grpSpPr>
        <p:sp>
          <p:nvSpPr>
            <p:cNvPr id="58" name="Oval 57">
              <a:extLst>
                <a:ext uri="{FF2B5EF4-FFF2-40B4-BE49-F238E27FC236}">
                  <a16:creationId xmlns:a16="http://schemas.microsoft.com/office/drawing/2014/main" id="{E0E3120D-7C66-4EE8-A643-45D1A5942DA9}"/>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1" name="TextBox 60">
              <a:extLst>
                <a:ext uri="{FF2B5EF4-FFF2-40B4-BE49-F238E27FC236}">
                  <a16:creationId xmlns:a16="http://schemas.microsoft.com/office/drawing/2014/main" id="{6B98B24E-B5DA-4B76-BE02-E701A0F4EBBB}"/>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62" name="Group 61">
            <a:extLst>
              <a:ext uri="{FF2B5EF4-FFF2-40B4-BE49-F238E27FC236}">
                <a16:creationId xmlns:a16="http://schemas.microsoft.com/office/drawing/2014/main" id="{AB3BCC22-F320-4D3D-A69F-88C1C29A1048}"/>
              </a:ext>
            </a:extLst>
          </p:cNvPr>
          <p:cNvGrpSpPr/>
          <p:nvPr/>
        </p:nvGrpSpPr>
        <p:grpSpPr>
          <a:xfrm>
            <a:off x="8232079" y="10011065"/>
            <a:ext cx="2697833" cy="2543155"/>
            <a:chOff x="7985035" y="3608531"/>
            <a:chExt cx="3992137" cy="3639760"/>
          </a:xfrm>
        </p:grpSpPr>
        <p:sp>
          <p:nvSpPr>
            <p:cNvPr id="63" name="Oval 62">
              <a:extLst>
                <a:ext uri="{FF2B5EF4-FFF2-40B4-BE49-F238E27FC236}">
                  <a16:creationId xmlns:a16="http://schemas.microsoft.com/office/drawing/2014/main" id="{28D3901D-FE03-453B-AE55-A70FF9BBB1A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6" name="TextBox 65">
              <a:extLst>
                <a:ext uri="{FF2B5EF4-FFF2-40B4-BE49-F238E27FC236}">
                  <a16:creationId xmlns:a16="http://schemas.microsoft.com/office/drawing/2014/main" id="{F8AC314B-1197-4198-BD98-3D1B21258005}"/>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67" name="Group 66">
            <a:extLst>
              <a:ext uri="{FF2B5EF4-FFF2-40B4-BE49-F238E27FC236}">
                <a16:creationId xmlns:a16="http://schemas.microsoft.com/office/drawing/2014/main" id="{D84473D0-9557-4E3E-8572-0E8B455C571E}"/>
              </a:ext>
            </a:extLst>
          </p:cNvPr>
          <p:cNvGrpSpPr/>
          <p:nvPr/>
        </p:nvGrpSpPr>
        <p:grpSpPr>
          <a:xfrm>
            <a:off x="8232079" y="13155708"/>
            <a:ext cx="2697833" cy="2543155"/>
            <a:chOff x="7985035" y="3608531"/>
            <a:chExt cx="3992137" cy="3639760"/>
          </a:xfrm>
        </p:grpSpPr>
        <p:sp>
          <p:nvSpPr>
            <p:cNvPr id="68" name="Oval 67">
              <a:extLst>
                <a:ext uri="{FF2B5EF4-FFF2-40B4-BE49-F238E27FC236}">
                  <a16:creationId xmlns:a16="http://schemas.microsoft.com/office/drawing/2014/main" id="{3780BEF9-7838-4098-A0CA-E0E8A6F0A733}"/>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71" name="TextBox 70">
              <a:extLst>
                <a:ext uri="{FF2B5EF4-FFF2-40B4-BE49-F238E27FC236}">
                  <a16:creationId xmlns:a16="http://schemas.microsoft.com/office/drawing/2014/main" id="{A9FE3D7E-7EDB-47FA-BD2A-F1719062B366}"/>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72" name="Group 71">
            <a:extLst>
              <a:ext uri="{FF2B5EF4-FFF2-40B4-BE49-F238E27FC236}">
                <a16:creationId xmlns:a16="http://schemas.microsoft.com/office/drawing/2014/main" id="{BBCCEA73-3044-4813-AEF5-40F07902A0B7}"/>
              </a:ext>
            </a:extLst>
          </p:cNvPr>
          <p:cNvGrpSpPr/>
          <p:nvPr/>
        </p:nvGrpSpPr>
        <p:grpSpPr>
          <a:xfrm>
            <a:off x="8232079" y="16256060"/>
            <a:ext cx="2697833" cy="2543155"/>
            <a:chOff x="7985035" y="3608531"/>
            <a:chExt cx="3992137" cy="3639760"/>
          </a:xfrm>
        </p:grpSpPr>
        <p:sp>
          <p:nvSpPr>
            <p:cNvPr id="73" name="Oval 72">
              <a:extLst>
                <a:ext uri="{FF2B5EF4-FFF2-40B4-BE49-F238E27FC236}">
                  <a16:creationId xmlns:a16="http://schemas.microsoft.com/office/drawing/2014/main" id="{85C23381-7B52-4048-A3AA-75B896FC8DA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76" name="TextBox 75">
              <a:extLst>
                <a:ext uri="{FF2B5EF4-FFF2-40B4-BE49-F238E27FC236}">
                  <a16:creationId xmlns:a16="http://schemas.microsoft.com/office/drawing/2014/main" id="{A9C801C4-8F8A-4DB5-ABDD-FCD7C092AFB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77" name="Straight Arrow Connector 76">
            <a:extLst>
              <a:ext uri="{FF2B5EF4-FFF2-40B4-BE49-F238E27FC236}">
                <a16:creationId xmlns:a16="http://schemas.microsoft.com/office/drawing/2014/main" id="{87A58B9E-A6E0-473B-8A3C-4CDE912C3625}"/>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87FD9A8-FC57-4FC2-B20D-BB23D26C10CA}"/>
              </a:ext>
            </a:extLst>
          </p:cNvPr>
          <p:cNvCxnSpPr>
            <a:cxnSpLocks/>
            <a:endCxn id="6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A634D6BE-1DA2-40B8-9784-8E0A932EDFB8}"/>
              </a:ext>
            </a:extLst>
          </p:cNvPr>
          <p:cNvCxnSpPr>
            <a:cxnSpLocks/>
            <a:endCxn id="68"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6C8422A0-6898-4FC4-A7B7-48A508B573F1}"/>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F430D6C8-288E-4E8C-93A2-CB00A764DFA8}"/>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B955EE20-CD9D-469D-82F5-C2CFF3DF8647}"/>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4" name="Rectangle 83">
                <a:extLst>
                  <a:ext uri="{FF2B5EF4-FFF2-40B4-BE49-F238E27FC236}">
                    <a16:creationId xmlns:a16="http://schemas.microsoft.com/office/drawing/2014/main" id="{B955EE20-CD9D-469D-82F5-C2CFF3DF8647}"/>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5"/>
                <a:stretch>
                  <a:fillRect/>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74E55FEC-99A0-440F-B8C2-EEDD755BB0CD}"/>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94C4B6F1-CB49-42C1-9E5B-074583203F38}"/>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86" name="Rectangle 85">
                <a:extLst>
                  <a:ext uri="{FF2B5EF4-FFF2-40B4-BE49-F238E27FC236}">
                    <a16:creationId xmlns:a16="http://schemas.microsoft.com/office/drawing/2014/main" id="{94C4B6F1-CB49-42C1-9E5B-074583203F38}"/>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6"/>
                <a:stretch>
                  <a:fillRect/>
                </a:stretch>
              </a:blipFill>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DC30582E-2736-43E8-820C-9017D84402F8}"/>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AA5E7EA7-0996-45A2-9FB8-42B2AF484ED4}"/>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88" name="Rectangle 87">
                <a:extLst>
                  <a:ext uri="{FF2B5EF4-FFF2-40B4-BE49-F238E27FC236}">
                    <a16:creationId xmlns:a16="http://schemas.microsoft.com/office/drawing/2014/main" id="{AA5E7EA7-0996-45A2-9FB8-42B2AF484ED4}"/>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7"/>
                <a:stretch>
                  <a:fillRect/>
                </a:stretch>
              </a:blipFill>
            </p:spPr>
            <p:txBody>
              <a:bodyPr/>
              <a:lstStyle/>
              <a:p>
                <a:r>
                  <a:rPr lang="en-US">
                    <a:noFill/>
                  </a:rPr>
                  <a:t> </a:t>
                </a:r>
              </a:p>
            </p:txBody>
          </p:sp>
        </mc:Fallback>
      </mc:AlternateContent>
      <p:cxnSp>
        <p:nvCxnSpPr>
          <p:cNvPr id="89" name="Straight Arrow Connector 88">
            <a:extLst>
              <a:ext uri="{FF2B5EF4-FFF2-40B4-BE49-F238E27FC236}">
                <a16:creationId xmlns:a16="http://schemas.microsoft.com/office/drawing/2014/main" id="{D5B7C5AA-F4B4-4DE1-A486-C36B8924AA33}"/>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89ACAAF2-005A-449B-838D-E84BF3700E22}"/>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0" name="Rectangle 89">
                <a:extLst>
                  <a:ext uri="{FF2B5EF4-FFF2-40B4-BE49-F238E27FC236}">
                    <a16:creationId xmlns:a16="http://schemas.microsoft.com/office/drawing/2014/main" id="{89ACAAF2-005A-449B-838D-E84BF3700E22}"/>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8"/>
                <a:stretch>
                  <a:fillRect/>
                </a:stretch>
              </a:blipFill>
            </p:spPr>
            <p:txBody>
              <a:bodyPr/>
              <a:lstStyle/>
              <a:p>
                <a:r>
                  <a:rPr lang="en-US">
                    <a:noFill/>
                  </a:rPr>
                  <a:t> </a:t>
                </a:r>
              </a:p>
            </p:txBody>
          </p:sp>
        </mc:Fallback>
      </mc:AlternateContent>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20169614" y="11211181"/>
            <a:ext cx="13872117" cy="3527737"/>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X : </a:t>
            </a:r>
            <a:r>
              <a:rPr kumimoji="0" lang="en-US" altLang="en-US" sz="5500" b="0" i="0" u="none" strike="noStrike" cap="none" normalizeH="0" baseline="0" dirty="0" err="1">
                <a:ln>
                  <a:noFill/>
                </a:ln>
                <a:solidFill>
                  <a:schemeClr val="tx1"/>
                </a:solidFill>
                <a:effectLst/>
                <a:latin typeface="Arial" panose="020B0604020202020204" pitchFamily="34" charset="0"/>
              </a:rPr>
              <a:t>NxB</a:t>
            </a:r>
            <a:r>
              <a:rPr kumimoji="0" lang="en-US" altLang="en-US" sz="5500" b="0" i="0" u="none" strike="noStrike" cap="none" normalizeH="0" baseline="0" dirty="0">
                <a:ln>
                  <a:noFill/>
                </a:ln>
                <a:solidFill>
                  <a:schemeClr val="tx1"/>
                </a:solidFill>
                <a:effectLst/>
                <a:latin typeface="Arial" panose="020B0604020202020204" pitchFamily="34" charset="0"/>
              </a:rPr>
              <a:t>, images</a:t>
            </a:r>
            <a:endParaRPr kumimoji="0" lang="en-US" altLang="en-US" sz="5500" b="0" i="0" u="none" strike="noStrike" cap="none" normalizeH="0" baseline="0" dirty="0">
              <a:ln>
                <a:noFill/>
              </a:ln>
              <a:solidFill>
                <a:srgbClr val="222222"/>
              </a:solidFill>
              <a:effectLst/>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W0, W1, …, W4: 1XN weights</a:t>
            </a: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b0, b1, …, b4: 1x1 bias</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6175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19876482" y="3885593"/>
            <a:ext cx="14989089" cy="5728340"/>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X : </a:t>
            </a:r>
            <a:r>
              <a:rPr kumimoji="0" lang="en-US" altLang="en-US" sz="5500" b="0" i="0" u="none" strike="noStrike" cap="none" normalizeH="0" baseline="0" dirty="0" err="1">
                <a:ln>
                  <a:noFill/>
                </a:ln>
                <a:solidFill>
                  <a:schemeClr val="tx1"/>
                </a:solidFill>
                <a:effectLst/>
                <a:latin typeface="Arial" panose="020B0604020202020204" pitchFamily="34" charset="0"/>
              </a:rPr>
              <a:t>NxB</a:t>
            </a:r>
            <a:r>
              <a:rPr kumimoji="0" lang="en-US" altLang="en-US" sz="5500" b="0" i="0" u="none" strike="noStrike" cap="none" normalizeH="0" baseline="0" dirty="0">
                <a:ln>
                  <a:noFill/>
                </a:ln>
                <a:solidFill>
                  <a:schemeClr val="tx1"/>
                </a:solidFill>
                <a:effectLst/>
                <a:latin typeface="Arial" panose="020B0604020202020204" pitchFamily="34" charset="0"/>
              </a:rPr>
              <a:t>, images</a:t>
            </a:r>
            <a:endParaRPr kumimoji="0" lang="en-US" altLang="en-US" sz="5500" b="0" i="0" u="none" strike="noStrike" cap="none" normalizeH="0" baseline="0" dirty="0">
              <a:ln>
                <a:noFill/>
              </a:ln>
              <a:solidFill>
                <a:srgbClr val="222222"/>
              </a:solidFill>
              <a:effectLst/>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W0, W1, …, W4: 1XN weights</a:t>
            </a: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b0, b1, …, b4: 1x1 bias</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5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We can put all weights in one matrix and bias</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02A9116-0F60-4297-9E35-221AFB019A57}"/>
                  </a:ext>
                </a:extLst>
              </p:cNvPr>
              <p:cNvSpPr/>
              <p:nvPr/>
            </p:nvSpPr>
            <p:spPr>
              <a:xfrm>
                <a:off x="17316063" y="10157053"/>
                <a:ext cx="5909566" cy="3672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𝑾</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0</m:t>
                                      </m:r>
                                    </m:e>
                                    <m:e>
                                      <m:r>
                                        <a:rPr lang="en-US" i="1">
                                          <a:latin typeface="Cambria Math" panose="02040503050406030204" pitchFamily="18" charset="0"/>
                                        </a:rPr>
                                        <m:t>−</m:t>
                                      </m:r>
                                    </m:e>
                                  </m:mr>
                                </m:m>
                              </m:e>
                            </m:m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1</m:t>
                                      </m:r>
                                    </m:e>
                                    <m:e>
                                      <m:r>
                                        <a:rPr lang="en-US" i="1">
                                          <a:latin typeface="Cambria Math" panose="02040503050406030204" pitchFamily="18" charset="0"/>
                                        </a:rPr>
                                        <m:t>−</m:t>
                                      </m:r>
                                    </m:e>
                                  </m:mr>
                                </m:m>
                              </m:e>
                            </m:mr>
                            <m:mr>
                              <m:e>
                                <m:m>
                                  <m:mPr>
                                    <m:mcs>
                                      <m:mc>
                                        <m:mcPr>
                                          <m:count m:val="1"/>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2</m:t>
                                            </m:r>
                                          </m:e>
                                          <m:e>
                                            <m:r>
                                              <a:rPr lang="en-US" i="1">
                                                <a:latin typeface="Cambria Math" panose="02040503050406030204" pitchFamily="18" charset="0"/>
                                              </a:rPr>
                                              <m:t>−</m:t>
                                            </m:r>
                                          </m:e>
                                        </m:mr>
                                      </m:m>
                                    </m:e>
                                  </m:mr>
                                  <m:mr>
                                    <m:e>
                                      <m:eqArr>
                                        <m:eqArrPr>
                                          <m:ctrlPr>
                                            <a:rPr lang="en-US" i="1">
                                              <a:latin typeface="Cambria Math" panose="02040503050406030204" pitchFamily="18" charset="0"/>
                                            </a:rPr>
                                          </m:ctrlPr>
                                        </m:eqArr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3</m:t>
                                                </m:r>
                                              </m:e>
                                              <m:e>
                                                <m:r>
                                                  <a:rPr lang="en-US" i="1">
                                                    <a:latin typeface="Cambria Math" panose="02040503050406030204" pitchFamily="18" charset="0"/>
                                                  </a:rPr>
                                                  <m:t>−</m:t>
                                                </m:r>
                                              </m:e>
                                            </m:mr>
                                          </m:m>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4</m:t>
                                                </m:r>
                                              </m:e>
                                              <m:e>
                                                <m:r>
                                                  <a:rPr lang="en-US" i="1">
                                                    <a:latin typeface="Cambria Math" panose="02040503050406030204" pitchFamily="18" charset="0"/>
                                                  </a:rPr>
                                                  <m:t>−</m:t>
                                                </m:r>
                                              </m:e>
                                            </m:mr>
                                          </m:m>
                                        </m:e>
                                      </m:eqArr>
                                    </m:e>
                                  </m:mr>
                                </m:m>
                              </m:e>
                            </m:mr>
                          </m:m>
                        </m:e>
                      </m:d>
                    </m:oMath>
                  </m:oMathPara>
                </a14:m>
                <a:endParaRPr lang="en-US" dirty="0"/>
              </a:p>
            </p:txBody>
          </p:sp>
        </mc:Choice>
        <mc:Fallback xmlns="">
          <p:sp>
            <p:nvSpPr>
              <p:cNvPr id="38" name="Rectangle 37">
                <a:extLst>
                  <a:ext uri="{FF2B5EF4-FFF2-40B4-BE49-F238E27FC236}">
                    <a16:creationId xmlns:a16="http://schemas.microsoft.com/office/drawing/2014/main" id="{202A9116-0F60-4297-9E35-221AFB019A57}"/>
                  </a:ext>
                </a:extLst>
              </p:cNvPr>
              <p:cNvSpPr>
                <a:spLocks noRot="1" noChangeAspect="1" noMove="1" noResize="1" noEditPoints="1" noAdjustHandles="1" noChangeArrowheads="1" noChangeShapeType="1" noTextEdit="1"/>
              </p:cNvSpPr>
              <p:nvPr/>
            </p:nvSpPr>
            <p:spPr>
              <a:xfrm>
                <a:off x="17316063" y="10157053"/>
                <a:ext cx="5909566" cy="3672800"/>
              </a:xfrm>
              <a:prstGeom prst="rect">
                <a:avLst/>
              </a:prstGeom>
              <a:blipFill>
                <a:blip r:embed="rId2"/>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17C819A-BC45-423F-BCE2-037FFE92A372}"/>
              </a:ext>
            </a:extLst>
          </p:cNvPr>
          <p:cNvSpPr txBox="1"/>
          <p:nvPr/>
        </p:nvSpPr>
        <p:spPr>
          <a:xfrm>
            <a:off x="23225629" y="11188683"/>
            <a:ext cx="11811503" cy="923330"/>
          </a:xfrm>
          <a:prstGeom prst="rect">
            <a:avLst/>
          </a:prstGeom>
          <a:noFill/>
        </p:spPr>
        <p:txBody>
          <a:bodyPr wrap="square" rtlCol="0">
            <a:spAutoFit/>
          </a:bodyPr>
          <a:lstStyle/>
          <a:p>
            <a:r>
              <a:rPr lang="en-US" dirty="0" err="1"/>
              <a:t>KxN</a:t>
            </a:r>
            <a:r>
              <a:rPr lang="en-US" dirty="0"/>
              <a:t> matrix, every row for each class</a:t>
            </a: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E80974B7-0233-4FB1-AF1A-A3AD6BFF426D}"/>
                  </a:ext>
                </a:extLst>
              </p:cNvPr>
              <p:cNvSpPr/>
              <p:nvPr/>
            </p:nvSpPr>
            <p:spPr>
              <a:xfrm>
                <a:off x="19057297" y="14427286"/>
                <a:ext cx="2940998" cy="39248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𝒃</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𝑏</m:t>
                              </m:r>
                              <m:r>
                                <a:rPr lang="en-US" b="0" i="1" smtClean="0">
                                  <a:latin typeface="Cambria Math" panose="02040503050406030204" pitchFamily="18" charset="0"/>
                                </a:rPr>
                                <m:t>0</m:t>
                              </m:r>
                            </m:e>
                            <m:e>
                              <m:r>
                                <a:rPr lang="en-US" b="0" i="1" smtClean="0">
                                  <a:latin typeface="Cambria Math" panose="02040503050406030204" pitchFamily="18" charset="0"/>
                                </a:rPr>
                                <m:t>𝑏</m:t>
                              </m:r>
                              <m:r>
                                <a:rPr lang="en-US" b="0" i="1" smtClean="0">
                                  <a:latin typeface="Cambria Math" panose="02040503050406030204" pitchFamily="18" charset="0"/>
                                </a:rPr>
                                <m:t>1</m:t>
                              </m:r>
                            </m:e>
                            <m:e>
                              <m:r>
                                <a:rPr lang="en-US" b="0" i="1" smtClean="0">
                                  <a:latin typeface="Cambria Math" panose="02040503050406030204" pitchFamily="18" charset="0"/>
                                </a:rPr>
                                <m:t>𝑏</m:t>
                              </m:r>
                              <m:r>
                                <a:rPr lang="en-US" b="0" i="1" smtClean="0">
                                  <a:latin typeface="Cambria Math" panose="02040503050406030204" pitchFamily="18" charset="0"/>
                                </a:rPr>
                                <m:t>2</m:t>
                              </m:r>
                            </m:e>
                            <m:e>
                              <m:r>
                                <a:rPr lang="en-US" b="0" i="1" smtClean="0">
                                  <a:latin typeface="Cambria Math" panose="02040503050406030204" pitchFamily="18" charset="0"/>
                                </a:rPr>
                                <m:t>𝑏</m:t>
                              </m:r>
                              <m:r>
                                <a:rPr lang="en-US" b="0" i="1" smtClean="0">
                                  <a:latin typeface="Cambria Math" panose="02040503050406030204" pitchFamily="18" charset="0"/>
                                </a:rPr>
                                <m:t>3</m:t>
                              </m:r>
                            </m:e>
                            <m:e>
                              <m:r>
                                <a:rPr lang="en-US" b="0" i="1" smtClean="0">
                                  <a:latin typeface="Cambria Math" panose="02040503050406030204" pitchFamily="18" charset="0"/>
                                </a:rPr>
                                <m:t>𝑏</m:t>
                              </m:r>
                              <m:r>
                                <a:rPr lang="en-US" b="0" i="1" smtClean="0">
                                  <a:latin typeface="Cambria Math" panose="02040503050406030204" pitchFamily="18" charset="0"/>
                                </a:rPr>
                                <m:t>4</m:t>
                              </m:r>
                            </m:e>
                          </m:eqArr>
                        </m:e>
                      </m:d>
                    </m:oMath>
                  </m:oMathPara>
                </a14:m>
                <a:endParaRPr lang="en-US" dirty="0"/>
              </a:p>
            </p:txBody>
          </p:sp>
        </mc:Choice>
        <mc:Fallback xmlns="">
          <p:sp>
            <p:nvSpPr>
              <p:cNvPr id="41" name="Rectangle 40">
                <a:extLst>
                  <a:ext uri="{FF2B5EF4-FFF2-40B4-BE49-F238E27FC236}">
                    <a16:creationId xmlns:a16="http://schemas.microsoft.com/office/drawing/2014/main" id="{E80974B7-0233-4FB1-AF1A-A3AD6BFF426D}"/>
                  </a:ext>
                </a:extLst>
              </p:cNvPr>
              <p:cNvSpPr>
                <a:spLocks noRot="1" noChangeAspect="1" noMove="1" noResize="1" noEditPoints="1" noAdjustHandles="1" noChangeArrowheads="1" noChangeShapeType="1" noTextEdit="1"/>
              </p:cNvSpPr>
              <p:nvPr/>
            </p:nvSpPr>
            <p:spPr>
              <a:xfrm>
                <a:off x="19057297" y="14427286"/>
                <a:ext cx="2940998" cy="3924857"/>
              </a:xfrm>
              <a:prstGeom prst="rect">
                <a:avLst/>
              </a:prstGeom>
              <a:blipFill>
                <a:blip r:embed="rId3"/>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6B2D3A45-13E2-43E2-AF63-6CD9E9D5199F}"/>
              </a:ext>
            </a:extLst>
          </p:cNvPr>
          <p:cNvSpPr txBox="1"/>
          <p:nvPr/>
        </p:nvSpPr>
        <p:spPr>
          <a:xfrm>
            <a:off x="23225629" y="15698863"/>
            <a:ext cx="11811503" cy="923330"/>
          </a:xfrm>
          <a:prstGeom prst="rect">
            <a:avLst/>
          </a:prstGeom>
          <a:noFill/>
        </p:spPr>
        <p:txBody>
          <a:bodyPr wrap="square" rtlCol="0">
            <a:spAutoFit/>
          </a:bodyPr>
          <a:lstStyle/>
          <a:p>
            <a:r>
              <a:rPr lang="en-US" dirty="0"/>
              <a:t>Kx1 vector</a:t>
            </a:r>
          </a:p>
        </p:txBody>
      </p:sp>
      <p:grpSp>
        <p:nvGrpSpPr>
          <p:cNvPr id="43" name="Group 42">
            <a:extLst>
              <a:ext uri="{FF2B5EF4-FFF2-40B4-BE49-F238E27FC236}">
                <a16:creationId xmlns:a16="http://schemas.microsoft.com/office/drawing/2014/main" id="{5E112184-B728-41F9-8B74-B8CCB75F68A9}"/>
              </a:ext>
            </a:extLst>
          </p:cNvPr>
          <p:cNvGrpSpPr/>
          <p:nvPr/>
        </p:nvGrpSpPr>
        <p:grpSpPr>
          <a:xfrm>
            <a:off x="8232079" y="3946469"/>
            <a:ext cx="2697833" cy="2543155"/>
            <a:chOff x="7985035" y="3608531"/>
            <a:chExt cx="3992137" cy="3639760"/>
          </a:xfrm>
        </p:grpSpPr>
        <p:sp>
          <p:nvSpPr>
            <p:cNvPr id="44" name="Oval 43">
              <a:extLst>
                <a:ext uri="{FF2B5EF4-FFF2-40B4-BE49-F238E27FC236}">
                  <a16:creationId xmlns:a16="http://schemas.microsoft.com/office/drawing/2014/main" id="{99CA9F7B-9018-4AFB-A375-6C65F05C0554}"/>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5" name="TextBox 44">
              <a:extLst>
                <a:ext uri="{FF2B5EF4-FFF2-40B4-BE49-F238E27FC236}">
                  <a16:creationId xmlns:a16="http://schemas.microsoft.com/office/drawing/2014/main" id="{C947DAE2-A69B-416D-998A-948BDB03BD51}"/>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D9DE7DC5-2DCA-41E5-845A-2FEBD6335717}"/>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6" name="Rectangle 45">
                <a:extLst>
                  <a:ext uri="{FF2B5EF4-FFF2-40B4-BE49-F238E27FC236}">
                    <a16:creationId xmlns:a16="http://schemas.microsoft.com/office/drawing/2014/main" id="{D9DE7DC5-2DCA-41E5-845A-2FEBD6335717}"/>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4"/>
                <a:stretch>
                  <a:fillRect/>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34EAD895-8E2D-4E22-8D24-5CEDF2ADE0BA}"/>
              </a:ext>
            </a:extLst>
          </p:cNvPr>
          <p:cNvCxnSpPr>
            <a:cxnSpLocks/>
            <a:endCxn id="44"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B05852-3CBF-40AD-9AAB-F68ED098C076}"/>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91932F98-70BE-4F4D-AF9E-AE8169A63788}"/>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9" name="Rectangle 48">
                <a:extLst>
                  <a:ext uri="{FF2B5EF4-FFF2-40B4-BE49-F238E27FC236}">
                    <a16:creationId xmlns:a16="http://schemas.microsoft.com/office/drawing/2014/main" id="{91932F98-70BE-4F4D-AF9E-AE8169A63788}"/>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5"/>
                <a:stretch>
                  <a:fillRect/>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3BE06455-7C8E-4AE7-A9B8-4E663495B88B}"/>
              </a:ext>
            </a:extLst>
          </p:cNvPr>
          <p:cNvGrpSpPr/>
          <p:nvPr/>
        </p:nvGrpSpPr>
        <p:grpSpPr>
          <a:xfrm>
            <a:off x="8232079" y="6906778"/>
            <a:ext cx="2697833" cy="2543155"/>
            <a:chOff x="7985035" y="3608531"/>
            <a:chExt cx="3992137" cy="3639760"/>
          </a:xfrm>
        </p:grpSpPr>
        <p:sp>
          <p:nvSpPr>
            <p:cNvPr id="51" name="Oval 50">
              <a:extLst>
                <a:ext uri="{FF2B5EF4-FFF2-40B4-BE49-F238E27FC236}">
                  <a16:creationId xmlns:a16="http://schemas.microsoft.com/office/drawing/2014/main" id="{AC07D2CA-8488-4056-B032-2784ACA429D4}"/>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2" name="TextBox 51">
              <a:extLst>
                <a:ext uri="{FF2B5EF4-FFF2-40B4-BE49-F238E27FC236}">
                  <a16:creationId xmlns:a16="http://schemas.microsoft.com/office/drawing/2014/main" id="{39AF87B3-C96E-436E-8E68-BE31812EEFA1}"/>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3" name="Group 52">
            <a:extLst>
              <a:ext uri="{FF2B5EF4-FFF2-40B4-BE49-F238E27FC236}">
                <a16:creationId xmlns:a16="http://schemas.microsoft.com/office/drawing/2014/main" id="{1053B604-E4A2-4E30-A681-516C22582B3B}"/>
              </a:ext>
            </a:extLst>
          </p:cNvPr>
          <p:cNvGrpSpPr/>
          <p:nvPr/>
        </p:nvGrpSpPr>
        <p:grpSpPr>
          <a:xfrm>
            <a:off x="8232079" y="10011065"/>
            <a:ext cx="2697833" cy="2543155"/>
            <a:chOff x="7985035" y="3608531"/>
            <a:chExt cx="3992137" cy="3639760"/>
          </a:xfrm>
        </p:grpSpPr>
        <p:sp>
          <p:nvSpPr>
            <p:cNvPr id="54" name="Oval 53">
              <a:extLst>
                <a:ext uri="{FF2B5EF4-FFF2-40B4-BE49-F238E27FC236}">
                  <a16:creationId xmlns:a16="http://schemas.microsoft.com/office/drawing/2014/main" id="{9A903A74-EEE3-46AC-9C71-BD6DCD65AF75}"/>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5" name="TextBox 54">
              <a:extLst>
                <a:ext uri="{FF2B5EF4-FFF2-40B4-BE49-F238E27FC236}">
                  <a16:creationId xmlns:a16="http://schemas.microsoft.com/office/drawing/2014/main" id="{13EB25E6-CD02-41D8-8320-D9D1FC3FB926}"/>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6" name="Group 55">
            <a:extLst>
              <a:ext uri="{FF2B5EF4-FFF2-40B4-BE49-F238E27FC236}">
                <a16:creationId xmlns:a16="http://schemas.microsoft.com/office/drawing/2014/main" id="{920EDAC5-4CEB-4D79-A6EE-23ED8058D459}"/>
              </a:ext>
            </a:extLst>
          </p:cNvPr>
          <p:cNvGrpSpPr/>
          <p:nvPr/>
        </p:nvGrpSpPr>
        <p:grpSpPr>
          <a:xfrm>
            <a:off x="8232079" y="13155708"/>
            <a:ext cx="2697833" cy="2543155"/>
            <a:chOff x="7985035" y="3608531"/>
            <a:chExt cx="3992137" cy="3639760"/>
          </a:xfrm>
        </p:grpSpPr>
        <p:sp>
          <p:nvSpPr>
            <p:cNvPr id="59" name="Oval 58">
              <a:extLst>
                <a:ext uri="{FF2B5EF4-FFF2-40B4-BE49-F238E27FC236}">
                  <a16:creationId xmlns:a16="http://schemas.microsoft.com/office/drawing/2014/main" id="{4D297C4A-20DA-41F7-8E16-174AB99D5C00}"/>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0" name="TextBox 59">
              <a:extLst>
                <a:ext uri="{FF2B5EF4-FFF2-40B4-BE49-F238E27FC236}">
                  <a16:creationId xmlns:a16="http://schemas.microsoft.com/office/drawing/2014/main" id="{3938C38B-5D80-4F20-83E9-DCDCD95F69FA}"/>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4" name="Group 63">
            <a:extLst>
              <a:ext uri="{FF2B5EF4-FFF2-40B4-BE49-F238E27FC236}">
                <a16:creationId xmlns:a16="http://schemas.microsoft.com/office/drawing/2014/main" id="{6529A148-DE93-4F2B-B75E-63E11269E9D2}"/>
              </a:ext>
            </a:extLst>
          </p:cNvPr>
          <p:cNvGrpSpPr/>
          <p:nvPr/>
        </p:nvGrpSpPr>
        <p:grpSpPr>
          <a:xfrm>
            <a:off x="8232079" y="16256060"/>
            <a:ext cx="2697833" cy="2543155"/>
            <a:chOff x="7985035" y="3608531"/>
            <a:chExt cx="3992137" cy="3639760"/>
          </a:xfrm>
        </p:grpSpPr>
        <p:sp>
          <p:nvSpPr>
            <p:cNvPr id="65" name="Oval 64">
              <a:extLst>
                <a:ext uri="{FF2B5EF4-FFF2-40B4-BE49-F238E27FC236}">
                  <a16:creationId xmlns:a16="http://schemas.microsoft.com/office/drawing/2014/main" id="{4ED763D8-E8CA-44EF-9445-F374796C698D}"/>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9" name="TextBox 68">
              <a:extLst>
                <a:ext uri="{FF2B5EF4-FFF2-40B4-BE49-F238E27FC236}">
                  <a16:creationId xmlns:a16="http://schemas.microsoft.com/office/drawing/2014/main" id="{728A5B6D-E6A8-4766-A0EF-2DF588257B41}"/>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70" name="Straight Arrow Connector 69">
            <a:extLst>
              <a:ext uri="{FF2B5EF4-FFF2-40B4-BE49-F238E27FC236}">
                <a16:creationId xmlns:a16="http://schemas.microsoft.com/office/drawing/2014/main" id="{863F137B-694E-47CA-9AB8-5C2AB264FB7B}"/>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0A3361C6-D4F3-4304-AD3B-FDDE51C4F692}"/>
              </a:ext>
            </a:extLst>
          </p:cNvPr>
          <p:cNvCxnSpPr>
            <a:cxnSpLocks/>
            <a:endCxn id="54"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ABD6BAD7-EB2A-409D-B1DC-BE657992141C}"/>
              </a:ext>
            </a:extLst>
          </p:cNvPr>
          <p:cNvCxnSpPr>
            <a:cxnSpLocks/>
            <a:endCxn id="59"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E7CE9E9-CEBF-465F-B08C-C8AA8374AEA7}"/>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2EF588EB-D51E-4C1B-B9C0-A88B0F6D4714}"/>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85AA550A-1C1C-4DDF-86D9-74DC7B3CA98C}"/>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91" name="Rectangle 90">
                <a:extLst>
                  <a:ext uri="{FF2B5EF4-FFF2-40B4-BE49-F238E27FC236}">
                    <a16:creationId xmlns:a16="http://schemas.microsoft.com/office/drawing/2014/main" id="{85AA550A-1C1C-4DDF-86D9-74DC7B3CA98C}"/>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6"/>
                <a:stretch>
                  <a:fillRect/>
                </a:stretch>
              </a:blipFill>
            </p:spPr>
            <p:txBody>
              <a:bodyPr/>
              <a:lstStyle/>
              <a:p>
                <a:r>
                  <a:rPr lang="en-US">
                    <a:noFill/>
                  </a:rPr>
                  <a:t> </a:t>
                </a:r>
              </a:p>
            </p:txBody>
          </p:sp>
        </mc:Fallback>
      </mc:AlternateContent>
      <p:cxnSp>
        <p:nvCxnSpPr>
          <p:cNvPr id="92" name="Straight Arrow Connector 91">
            <a:extLst>
              <a:ext uri="{FF2B5EF4-FFF2-40B4-BE49-F238E27FC236}">
                <a16:creationId xmlns:a16="http://schemas.microsoft.com/office/drawing/2014/main" id="{81CFB0F2-557C-4FC8-B682-129355D7E1F9}"/>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6FCC06C2-86ED-4A2D-84ED-EAC322773298}"/>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3" name="Rectangle 92">
                <a:extLst>
                  <a:ext uri="{FF2B5EF4-FFF2-40B4-BE49-F238E27FC236}">
                    <a16:creationId xmlns:a16="http://schemas.microsoft.com/office/drawing/2014/main" id="{6FCC06C2-86ED-4A2D-84ED-EAC322773298}"/>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7"/>
                <a:stretch>
                  <a:fillRect/>
                </a:stretch>
              </a:blipFill>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C8AECEA0-998A-4180-B6EF-A365B3832240}"/>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F72E864D-77F0-4C12-A94E-DABD1991798F}"/>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5" name="Rectangle 94">
                <a:extLst>
                  <a:ext uri="{FF2B5EF4-FFF2-40B4-BE49-F238E27FC236}">
                    <a16:creationId xmlns:a16="http://schemas.microsoft.com/office/drawing/2014/main" id="{F72E864D-77F0-4C12-A94E-DABD1991798F}"/>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8"/>
                <a:stretch>
                  <a:fillRect/>
                </a:stretch>
              </a:blipFill>
            </p:spPr>
            <p:txBody>
              <a:bodyPr/>
              <a:lstStyle/>
              <a:p>
                <a:r>
                  <a:rPr lang="en-US">
                    <a:noFill/>
                  </a:rPr>
                  <a:t> </a:t>
                </a:r>
              </a:p>
            </p:txBody>
          </p:sp>
        </mc:Fallback>
      </mc:AlternateContent>
      <p:cxnSp>
        <p:nvCxnSpPr>
          <p:cNvPr id="96" name="Straight Arrow Connector 95">
            <a:extLst>
              <a:ext uri="{FF2B5EF4-FFF2-40B4-BE49-F238E27FC236}">
                <a16:creationId xmlns:a16="http://schemas.microsoft.com/office/drawing/2014/main" id="{1DB45045-C0C0-4FBB-93A0-99BD0EA33CC9}"/>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3DA5077E-027C-48EB-9920-74CBC8CDB95D}"/>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7" name="Rectangle 96">
                <a:extLst>
                  <a:ext uri="{FF2B5EF4-FFF2-40B4-BE49-F238E27FC236}">
                    <a16:creationId xmlns:a16="http://schemas.microsoft.com/office/drawing/2014/main" id="{3DA5077E-027C-48EB-9920-74CBC8CDB95D}"/>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61678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19876482" y="6086195"/>
            <a:ext cx="14989089" cy="132713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Matrix representation:</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02A9116-0F60-4297-9E35-221AFB019A57}"/>
                  </a:ext>
                </a:extLst>
              </p:cNvPr>
              <p:cNvSpPr/>
              <p:nvPr/>
            </p:nvSpPr>
            <p:spPr>
              <a:xfrm>
                <a:off x="24076406" y="8554302"/>
                <a:ext cx="426751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 </m:t>
                      </m:r>
                      <m:r>
                        <a:rPr lang="en-US" b="1" i="1" smtClean="0">
                          <a:latin typeface="Cambria Math" panose="02040503050406030204" pitchFamily="18" charset="0"/>
                        </a:rPr>
                        <m:t>𝑾𝑿</m:t>
                      </m:r>
                      <m:r>
                        <a:rPr lang="en-US" b="1" i="1" smtClean="0">
                          <a:latin typeface="Cambria Math" panose="02040503050406030204" pitchFamily="18" charset="0"/>
                        </a:rPr>
                        <m:t>+</m:t>
                      </m:r>
                      <m:r>
                        <a:rPr lang="en-US" b="1" i="1" smtClean="0">
                          <a:latin typeface="Cambria Math" panose="02040503050406030204" pitchFamily="18" charset="0"/>
                        </a:rPr>
                        <m:t>𝒃</m:t>
                      </m:r>
                    </m:oMath>
                  </m:oMathPara>
                </a14:m>
                <a:endParaRPr lang="en-US" dirty="0"/>
              </a:p>
            </p:txBody>
          </p:sp>
        </mc:Choice>
        <mc:Fallback xmlns="">
          <p:sp>
            <p:nvSpPr>
              <p:cNvPr id="38" name="Rectangle 37">
                <a:extLst>
                  <a:ext uri="{FF2B5EF4-FFF2-40B4-BE49-F238E27FC236}">
                    <a16:creationId xmlns:a16="http://schemas.microsoft.com/office/drawing/2014/main" id="{202A9116-0F60-4297-9E35-221AFB019A57}"/>
                  </a:ext>
                </a:extLst>
              </p:cNvPr>
              <p:cNvSpPr>
                <a:spLocks noRot="1" noChangeAspect="1" noMove="1" noResize="1" noEditPoints="1" noAdjustHandles="1" noChangeArrowheads="1" noChangeShapeType="1" noTextEdit="1"/>
              </p:cNvSpPr>
              <p:nvPr/>
            </p:nvSpPr>
            <p:spPr>
              <a:xfrm>
                <a:off x="24076406" y="8554302"/>
                <a:ext cx="4267515" cy="923330"/>
              </a:xfrm>
              <a:prstGeom prst="rect">
                <a:avLst/>
              </a:prstGeom>
              <a:blipFill>
                <a:blip r:embed="rId2"/>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17C819A-BC45-423F-BCE2-037FFE92A372}"/>
              </a:ext>
            </a:extLst>
          </p:cNvPr>
          <p:cNvSpPr txBox="1"/>
          <p:nvPr/>
        </p:nvSpPr>
        <p:spPr>
          <a:xfrm>
            <a:off x="20103287" y="10944978"/>
            <a:ext cx="11811503" cy="5909310"/>
          </a:xfrm>
          <a:prstGeom prst="rect">
            <a:avLst/>
          </a:prstGeom>
          <a:noFill/>
        </p:spPr>
        <p:txBody>
          <a:bodyPr wrap="square" rtlCol="0">
            <a:spAutoFit/>
          </a:bodyPr>
          <a:lstStyle/>
          <a:p>
            <a:r>
              <a:rPr lang="en-US" dirty="0"/>
              <a:t>X: </a:t>
            </a:r>
            <a:r>
              <a:rPr lang="en-US" dirty="0" err="1"/>
              <a:t>NxB</a:t>
            </a:r>
            <a:r>
              <a:rPr lang="en-US" dirty="0"/>
              <a:t>, input images</a:t>
            </a:r>
          </a:p>
          <a:p>
            <a:endParaRPr lang="en-US" dirty="0"/>
          </a:p>
          <a:p>
            <a:r>
              <a:rPr lang="en-US" dirty="0"/>
              <a:t>W: </a:t>
            </a:r>
            <a:r>
              <a:rPr lang="en-US" dirty="0" err="1"/>
              <a:t>KxN</a:t>
            </a:r>
            <a:r>
              <a:rPr lang="en-US" dirty="0"/>
              <a:t>, weights</a:t>
            </a:r>
          </a:p>
          <a:p>
            <a:endParaRPr lang="en-US" dirty="0"/>
          </a:p>
          <a:p>
            <a:r>
              <a:rPr lang="en-US" dirty="0"/>
              <a:t>b: Kx1, bias</a:t>
            </a:r>
          </a:p>
          <a:p>
            <a:endParaRPr lang="en-US" dirty="0"/>
          </a:p>
          <a:p>
            <a:r>
              <a:rPr lang="en-US" dirty="0"/>
              <a:t>Z: </a:t>
            </a:r>
            <a:r>
              <a:rPr lang="en-US" dirty="0" err="1"/>
              <a:t>KxB</a:t>
            </a:r>
            <a:r>
              <a:rPr lang="en-US" dirty="0"/>
              <a:t>, score</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3"/>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4"/>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5"/>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6"/>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7"/>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4705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Softmax</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2"/>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3"/>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4"/>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5"/>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6"/>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7"/>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4460670-3624-4C1A-B6B0-3E2C5B684AD9}"/>
              </a:ext>
            </a:extLst>
          </p:cNvPr>
          <p:cNvSpPr/>
          <p:nvPr/>
        </p:nvSpPr>
        <p:spPr bwMode="auto">
          <a:xfrm>
            <a:off x="15382111" y="4212769"/>
            <a:ext cx="3839151" cy="14139746"/>
          </a:xfrm>
          <a:prstGeom prst="rect">
            <a:avLst/>
          </a:prstGeom>
          <a:noFill/>
          <a:ln w="76200">
            <a:solidFill>
              <a:schemeClr val="tx1"/>
            </a:solidFill>
            <a:miter lim="800000"/>
            <a:headEnd/>
            <a:tailEnd/>
          </a:ln>
          <a:effectLst/>
        </p:spPr>
        <p:txBody>
          <a:bodyPr wrap="none" rtlCol="0" anchor="ctr"/>
          <a:lstStyle/>
          <a:p>
            <a:pPr algn="ctr"/>
            <a:r>
              <a:rPr lang="en-US" dirty="0" err="1">
                <a:latin typeface="Arial"/>
              </a:rPr>
              <a:t>softmax</a:t>
            </a:r>
            <a:endParaRPr lang="en-US" dirty="0">
              <a:latin typeface="Arial"/>
            </a:endParaRPr>
          </a:p>
        </p:txBody>
      </p:sp>
      <p:cxnSp>
        <p:nvCxnSpPr>
          <p:cNvPr id="41" name="Straight Arrow Connector 40">
            <a:extLst>
              <a:ext uri="{FF2B5EF4-FFF2-40B4-BE49-F238E27FC236}">
                <a16:creationId xmlns:a16="http://schemas.microsoft.com/office/drawing/2014/main" id="{7A3B2BC0-C052-4E03-BADB-B638CACE8386}"/>
              </a:ext>
            </a:extLst>
          </p:cNvPr>
          <p:cNvCxnSpPr>
            <a:cxnSpLocks/>
          </p:cNvCxnSpPr>
          <p:nvPr/>
        </p:nvCxnSpPr>
        <p:spPr>
          <a:xfrm>
            <a:off x="13602735" y="5295544"/>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DA3522C-F557-4572-BD2C-095AC212BE72}"/>
              </a:ext>
            </a:extLst>
          </p:cNvPr>
          <p:cNvCxnSpPr>
            <a:cxnSpLocks/>
          </p:cNvCxnSpPr>
          <p:nvPr/>
        </p:nvCxnSpPr>
        <p:spPr>
          <a:xfrm>
            <a:off x="13602735" y="82328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F3FAE06-F5F8-4A37-A136-D03B46B03029}"/>
              </a:ext>
            </a:extLst>
          </p:cNvPr>
          <p:cNvCxnSpPr>
            <a:cxnSpLocks/>
          </p:cNvCxnSpPr>
          <p:nvPr/>
        </p:nvCxnSpPr>
        <p:spPr>
          <a:xfrm>
            <a:off x="1360273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51D90D5-D5A2-4828-9246-91DE75E7424A}"/>
              </a:ext>
            </a:extLst>
          </p:cNvPr>
          <p:cNvCxnSpPr>
            <a:cxnSpLocks/>
          </p:cNvCxnSpPr>
          <p:nvPr/>
        </p:nvCxnSpPr>
        <p:spPr>
          <a:xfrm>
            <a:off x="1360273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E6163DB-4633-45C0-8E09-2BE85F469E28}"/>
              </a:ext>
            </a:extLst>
          </p:cNvPr>
          <p:cNvCxnSpPr>
            <a:cxnSpLocks/>
          </p:cNvCxnSpPr>
          <p:nvPr/>
        </p:nvCxnSpPr>
        <p:spPr>
          <a:xfrm>
            <a:off x="13602735" y="1763367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2" name="Rectangle 61">
                <a:extLst>
                  <a:ext uri="{FF2B5EF4-FFF2-40B4-BE49-F238E27FC236}">
                    <a16:creationId xmlns:a16="http://schemas.microsoft.com/office/drawing/2014/main" id="{C27C1FC4-FACC-43AA-BF4F-9FA69B55968D}"/>
                  </a:ext>
                </a:extLst>
              </p:cNvPr>
              <p:cNvSpPr/>
              <p:nvPr/>
            </p:nvSpPr>
            <p:spPr>
              <a:xfrm>
                <a:off x="24728571" y="4828116"/>
                <a:ext cx="8868775" cy="19883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r>
                            <a:rPr lang="en-US" b="1" i="1" smtClean="0">
                              <a:latin typeface="Cambria Math" panose="02040503050406030204" pitchFamily="18" charset="0"/>
                            </a:rPr>
                            <m:t>𝒁</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𝐾</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i="1">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e>
                          </m:nary>
                        </m:den>
                      </m:f>
                    </m:oMath>
                  </m:oMathPara>
                </a14:m>
                <a:endParaRPr lang="en-US" dirty="0"/>
              </a:p>
            </p:txBody>
          </p:sp>
        </mc:Choice>
        <mc:Fallback>
          <p:sp>
            <p:nvSpPr>
              <p:cNvPr id="62" name="Rectangle 61">
                <a:extLst>
                  <a:ext uri="{FF2B5EF4-FFF2-40B4-BE49-F238E27FC236}">
                    <a16:creationId xmlns:a16="http://schemas.microsoft.com/office/drawing/2014/main" id="{C27C1FC4-FACC-43AA-BF4F-9FA69B55968D}"/>
                  </a:ext>
                </a:extLst>
              </p:cNvPr>
              <p:cNvSpPr>
                <a:spLocks noRot="1" noChangeAspect="1" noMove="1" noResize="1" noEditPoints="1" noAdjustHandles="1" noChangeArrowheads="1" noChangeShapeType="1" noTextEdit="1"/>
              </p:cNvSpPr>
              <p:nvPr/>
            </p:nvSpPr>
            <p:spPr>
              <a:xfrm>
                <a:off x="24728571" y="4828116"/>
                <a:ext cx="8868775" cy="1988301"/>
              </a:xfrm>
              <a:prstGeom prst="rect">
                <a:avLst/>
              </a:prstGeom>
              <a:blipFill>
                <a:blip r:embed="rId8"/>
                <a:stretch>
                  <a:fillRect/>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94F469CE-5BC9-45AA-8003-DFCE3FE19097}"/>
              </a:ext>
            </a:extLst>
          </p:cNvPr>
          <p:cNvCxnSpPr>
            <a:cxnSpLocks/>
          </p:cNvCxnSpPr>
          <p:nvPr/>
        </p:nvCxnSpPr>
        <p:spPr>
          <a:xfrm>
            <a:off x="19423672"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A42E11E-410B-4FA9-94EE-87C048F10829}"/>
                  </a:ext>
                </a:extLst>
              </p:cNvPr>
              <p:cNvSpPr/>
              <p:nvPr/>
            </p:nvSpPr>
            <p:spPr>
              <a:xfrm>
                <a:off x="21118591" y="10727018"/>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66" name="Rectangle 65">
                <a:extLst>
                  <a:ext uri="{FF2B5EF4-FFF2-40B4-BE49-F238E27FC236}">
                    <a16:creationId xmlns:a16="http://schemas.microsoft.com/office/drawing/2014/main" id="{8A42E11E-410B-4FA9-94EE-87C048F10829}"/>
                  </a:ext>
                </a:extLst>
              </p:cNvPr>
              <p:cNvSpPr>
                <a:spLocks noRot="1" noChangeAspect="1" noMove="1" noResize="1" noEditPoints="1" noAdjustHandles="1" noChangeArrowheads="1" noChangeShapeType="1" noTextEdit="1"/>
              </p:cNvSpPr>
              <p:nvPr/>
            </p:nvSpPr>
            <p:spPr>
              <a:xfrm>
                <a:off x="21118591" y="10727018"/>
                <a:ext cx="806631" cy="923330"/>
              </a:xfrm>
              <a:prstGeom prst="rect">
                <a:avLst/>
              </a:prstGeom>
              <a:blipFill>
                <a:blip r:embed="rId9"/>
                <a:stretch>
                  <a:fillRect/>
                </a:stretch>
              </a:blipFill>
            </p:spPr>
            <p:txBody>
              <a:bodyPr/>
              <a:lstStyle/>
              <a:p>
                <a:r>
                  <a:rPr lang="en-US">
                    <a:noFill/>
                  </a:rPr>
                  <a:t> </a:t>
                </a:r>
              </a:p>
            </p:txBody>
          </p:sp>
        </mc:Fallback>
      </mc:AlternateContent>
      <p:pic>
        <p:nvPicPr>
          <p:cNvPr id="7170" name="Picture 2" descr="Softmax Activation Function Explained | by Dario Radečić | Towards Data  Science">
            <a:extLst>
              <a:ext uri="{FF2B5EF4-FFF2-40B4-BE49-F238E27FC236}">
                <a16:creationId xmlns:a16="http://schemas.microsoft.com/office/drawing/2014/main" id="{D3F09DB2-9577-4FD0-AF27-D92DCA6250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786993" y="7277917"/>
            <a:ext cx="9077325" cy="4667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50F934-DC67-4ED9-B8BB-E05CF80E57BD}"/>
              </a:ext>
            </a:extLst>
          </p:cNvPr>
          <p:cNvSpPr txBox="1"/>
          <p:nvPr/>
        </p:nvSpPr>
        <p:spPr>
          <a:xfrm>
            <a:off x="21925222" y="12554220"/>
            <a:ext cx="13111910" cy="923330"/>
          </a:xfrm>
          <a:prstGeom prst="rect">
            <a:avLst/>
          </a:prstGeom>
          <a:noFill/>
        </p:spPr>
        <p:txBody>
          <a:bodyPr wrap="square" rtlCol="0">
            <a:spAutoFit/>
          </a:bodyPr>
          <a:lstStyle/>
          <a:p>
            <a:r>
              <a:rPr lang="en-US" dirty="0"/>
              <a:t>Softmax trick:</a:t>
            </a: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38383851-B2CC-4EF0-A809-2088346EF3F2}"/>
                  </a:ext>
                </a:extLst>
              </p:cNvPr>
              <p:cNvSpPr/>
              <p:nvPr/>
            </p:nvSpPr>
            <p:spPr>
              <a:xfrm>
                <a:off x="22960080" y="14324575"/>
                <a:ext cx="985878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r>
                            <a:rPr lang="en-US" b="1" i="1" smtClean="0">
                              <a:latin typeface="Cambria Math" panose="02040503050406030204" pitchFamily="18" charset="0"/>
                            </a:rPr>
                            <m:t>𝒁</m:t>
                          </m:r>
                          <m:r>
                            <a:rPr lang="en-US" b="1"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1" i="1" smtClean="0">
                          <a:latin typeface="Cambria Math" panose="02040503050406030204" pitchFamily="18" charset="0"/>
                        </a:rPr>
                        <m:t>𝒁</m:t>
                      </m:r>
                      <m:r>
                        <a:rPr lang="en-US" b="0" i="1" smtClean="0">
                          <a:latin typeface="Cambria Math" panose="02040503050406030204" pitchFamily="18" charset="0"/>
                        </a:rPr>
                        <m:t>)</m:t>
                      </m:r>
                    </m:oMath>
                  </m:oMathPara>
                </a14:m>
                <a:endParaRPr lang="en-US" dirty="0"/>
              </a:p>
            </p:txBody>
          </p:sp>
        </mc:Choice>
        <mc:Fallback xmlns="">
          <p:sp>
            <p:nvSpPr>
              <p:cNvPr id="67" name="Rectangle 66">
                <a:extLst>
                  <a:ext uri="{FF2B5EF4-FFF2-40B4-BE49-F238E27FC236}">
                    <a16:creationId xmlns:a16="http://schemas.microsoft.com/office/drawing/2014/main" id="{38383851-B2CC-4EF0-A809-2088346EF3F2}"/>
                  </a:ext>
                </a:extLst>
              </p:cNvPr>
              <p:cNvSpPr>
                <a:spLocks noRot="1" noChangeAspect="1" noMove="1" noResize="1" noEditPoints="1" noAdjustHandles="1" noChangeArrowheads="1" noChangeShapeType="1" noTextEdit="1"/>
              </p:cNvSpPr>
              <p:nvPr/>
            </p:nvSpPr>
            <p:spPr>
              <a:xfrm>
                <a:off x="22960080" y="14324575"/>
                <a:ext cx="9858789" cy="92333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BB24F7-1E48-4171-AD8D-5DCDF3CD64E8}"/>
                  </a:ext>
                </a:extLst>
              </p:cNvPr>
              <p:cNvSpPr/>
              <p:nvPr/>
            </p:nvSpPr>
            <p:spPr>
              <a:xfrm>
                <a:off x="21383085" y="15794395"/>
                <a:ext cx="1527213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compute</m:t>
                      </m:r>
                      <m:r>
                        <a:rPr lang="en-US" b="0" i="1" smtClean="0">
                          <a:latin typeface="Cambria Math" panose="02040503050406030204" pitchFamily="18" charset="0"/>
                        </a:rPr>
                        <m:t> </m:t>
                      </m:r>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1">
                              <a:latin typeface="Cambria Math" panose="02040503050406030204" pitchFamily="18" charset="0"/>
                            </a:rPr>
                            <m:t>𝒁</m:t>
                          </m:r>
                        </m:e>
                      </m:d>
                      <m:r>
                        <a:rPr lang="en-US" b="1" i="1" smtClean="0">
                          <a:latin typeface="Cambria Math" panose="02040503050406030204" pitchFamily="18" charset="0"/>
                        </a:rPr>
                        <m:t> </m:t>
                      </m:r>
                      <m:r>
                        <a:rPr lang="en-US" b="1" i="1" smtClean="0">
                          <a:latin typeface="Cambria Math" panose="02040503050406030204" pitchFamily="18" charset="0"/>
                        </a:rPr>
                        <m:t>𝒂𝒔</m:t>
                      </m:r>
                      <m:r>
                        <a:rPr lang="en-US" b="1" i="1" smtClean="0">
                          <a:latin typeface="Cambria Math" panose="02040503050406030204" pitchFamily="18" charset="0"/>
                        </a:rPr>
                        <m:t> </m:t>
                      </m:r>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1">
                              <a:latin typeface="Cambria Math" panose="02040503050406030204" pitchFamily="18" charset="0"/>
                            </a:rPr>
                            <m:t>𝒁</m:t>
                          </m:r>
                          <m:r>
                            <a:rPr lang="en-US" b="1" i="1">
                              <a:latin typeface="Cambria Math" panose="02040503050406030204" pitchFamily="18" charset="0"/>
                            </a:rPr>
                            <m:t>−</m:t>
                          </m:r>
                          <m:r>
                            <a:rPr lang="en-US" b="0" i="1" smtClean="0">
                              <a:latin typeface="Cambria Math" panose="02040503050406030204" pitchFamily="18" charset="0"/>
                            </a:rPr>
                            <m:t>𝑚𝑎𝑥</m:t>
                          </m:r>
                          <m:r>
                            <a:rPr lang="en-US" b="0" i="1" smtClean="0">
                              <a:latin typeface="Cambria Math" panose="02040503050406030204" pitchFamily="18" charset="0"/>
                            </a:rPr>
                            <m:t>(</m:t>
                          </m:r>
                          <m:r>
                            <a:rPr lang="en-US" b="1" i="1" smtClean="0">
                              <a:latin typeface="Cambria Math" panose="02040503050406030204" pitchFamily="18" charset="0"/>
                            </a:rPr>
                            <m:t>𝒁</m:t>
                          </m:r>
                          <m:r>
                            <a:rPr lang="en-US" b="1" i="1" smtClean="0">
                              <a:latin typeface="Cambria Math" panose="02040503050406030204" pitchFamily="18" charset="0"/>
                            </a:rPr>
                            <m:t>)</m:t>
                          </m:r>
                          <m:r>
                            <a:rPr lang="en-US" i="1" smtClean="0">
                              <a:latin typeface="Cambria Math" panose="02040503050406030204" pitchFamily="18" charset="0"/>
                            </a:rPr>
                            <m:t> </m:t>
                          </m:r>
                        </m:e>
                      </m:d>
                    </m:oMath>
                  </m:oMathPara>
                </a14:m>
                <a:endParaRPr lang="en-US" dirty="0"/>
              </a:p>
            </p:txBody>
          </p:sp>
        </mc:Choice>
        <mc:Fallback xmlns="">
          <p:sp>
            <p:nvSpPr>
              <p:cNvPr id="8" name="Rectangle 7">
                <a:extLst>
                  <a:ext uri="{FF2B5EF4-FFF2-40B4-BE49-F238E27FC236}">
                    <a16:creationId xmlns:a16="http://schemas.microsoft.com/office/drawing/2014/main" id="{9CBB24F7-1E48-4171-AD8D-5DCDF3CD64E8}"/>
                  </a:ext>
                </a:extLst>
              </p:cNvPr>
              <p:cNvSpPr>
                <a:spLocks noRot="1" noChangeAspect="1" noMove="1" noResize="1" noEditPoints="1" noAdjustHandles="1" noChangeArrowheads="1" noChangeShapeType="1" noTextEdit="1"/>
              </p:cNvSpPr>
              <p:nvPr/>
            </p:nvSpPr>
            <p:spPr>
              <a:xfrm>
                <a:off x="21383085" y="15794395"/>
                <a:ext cx="15272130" cy="923330"/>
              </a:xfrm>
              <a:prstGeom prst="rect">
                <a:avLst/>
              </a:prstGeom>
              <a:blipFill>
                <a:blip r:embed="rId1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6FBFC5E-7107-4AA1-8195-234DC95EFA31}"/>
              </a:ext>
            </a:extLst>
          </p:cNvPr>
          <p:cNvSpPr txBox="1"/>
          <p:nvPr/>
        </p:nvSpPr>
        <p:spPr>
          <a:xfrm>
            <a:off x="24421171" y="17041507"/>
            <a:ext cx="8397698" cy="923330"/>
          </a:xfrm>
          <a:prstGeom prst="rect">
            <a:avLst/>
          </a:prstGeom>
          <a:noFill/>
        </p:spPr>
        <p:txBody>
          <a:bodyPr wrap="square" rtlCol="0">
            <a:spAutoFit/>
          </a:bodyPr>
          <a:lstStyle/>
          <a:p>
            <a:r>
              <a:rPr lang="en-US" dirty="0"/>
              <a:t>Better numeric stability</a:t>
            </a:r>
          </a:p>
        </p:txBody>
      </p:sp>
    </p:spTree>
    <p:extLst>
      <p:ext uri="{BB962C8B-B14F-4D97-AF65-F5344CB8AC3E}">
        <p14:creationId xmlns:p14="http://schemas.microsoft.com/office/powerpoint/2010/main" val="268787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Logits</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2"/>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3"/>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4"/>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5"/>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6"/>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7"/>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4460670-3624-4C1A-B6B0-3E2C5B684AD9}"/>
              </a:ext>
            </a:extLst>
          </p:cNvPr>
          <p:cNvSpPr/>
          <p:nvPr/>
        </p:nvSpPr>
        <p:spPr bwMode="auto">
          <a:xfrm>
            <a:off x="15382111" y="4212769"/>
            <a:ext cx="3839151" cy="14139746"/>
          </a:xfrm>
          <a:prstGeom prst="rect">
            <a:avLst/>
          </a:prstGeom>
          <a:noFill/>
          <a:ln w="76200">
            <a:solidFill>
              <a:schemeClr val="tx1"/>
            </a:solidFill>
            <a:miter lim="800000"/>
            <a:headEnd/>
            <a:tailEnd/>
          </a:ln>
          <a:effectLst/>
        </p:spPr>
        <p:txBody>
          <a:bodyPr wrap="none" rtlCol="0" anchor="ctr"/>
          <a:lstStyle/>
          <a:p>
            <a:pPr algn="ctr"/>
            <a:r>
              <a:rPr lang="en-US" dirty="0" err="1">
                <a:latin typeface="Arial"/>
              </a:rPr>
              <a:t>softmax</a:t>
            </a:r>
            <a:endParaRPr lang="en-US" dirty="0">
              <a:latin typeface="Arial"/>
            </a:endParaRPr>
          </a:p>
        </p:txBody>
      </p:sp>
      <p:cxnSp>
        <p:nvCxnSpPr>
          <p:cNvPr id="41" name="Straight Arrow Connector 40">
            <a:extLst>
              <a:ext uri="{FF2B5EF4-FFF2-40B4-BE49-F238E27FC236}">
                <a16:creationId xmlns:a16="http://schemas.microsoft.com/office/drawing/2014/main" id="{7A3B2BC0-C052-4E03-BADB-B638CACE8386}"/>
              </a:ext>
            </a:extLst>
          </p:cNvPr>
          <p:cNvCxnSpPr>
            <a:cxnSpLocks/>
          </p:cNvCxnSpPr>
          <p:nvPr/>
        </p:nvCxnSpPr>
        <p:spPr>
          <a:xfrm>
            <a:off x="13602735" y="5295544"/>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DA3522C-F557-4572-BD2C-095AC212BE72}"/>
              </a:ext>
            </a:extLst>
          </p:cNvPr>
          <p:cNvCxnSpPr>
            <a:cxnSpLocks/>
          </p:cNvCxnSpPr>
          <p:nvPr/>
        </p:nvCxnSpPr>
        <p:spPr>
          <a:xfrm>
            <a:off x="13602735" y="82328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F3FAE06-F5F8-4A37-A136-D03B46B03029}"/>
              </a:ext>
            </a:extLst>
          </p:cNvPr>
          <p:cNvCxnSpPr>
            <a:cxnSpLocks/>
          </p:cNvCxnSpPr>
          <p:nvPr/>
        </p:nvCxnSpPr>
        <p:spPr>
          <a:xfrm>
            <a:off x="1360273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51D90D5-D5A2-4828-9246-91DE75E7424A}"/>
              </a:ext>
            </a:extLst>
          </p:cNvPr>
          <p:cNvCxnSpPr>
            <a:cxnSpLocks/>
          </p:cNvCxnSpPr>
          <p:nvPr/>
        </p:nvCxnSpPr>
        <p:spPr>
          <a:xfrm>
            <a:off x="1360273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E6163DB-4633-45C0-8E09-2BE85F469E28}"/>
              </a:ext>
            </a:extLst>
          </p:cNvPr>
          <p:cNvCxnSpPr>
            <a:cxnSpLocks/>
          </p:cNvCxnSpPr>
          <p:nvPr/>
        </p:nvCxnSpPr>
        <p:spPr>
          <a:xfrm>
            <a:off x="13602735" y="1763367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94F469CE-5BC9-45AA-8003-DFCE3FE19097}"/>
              </a:ext>
            </a:extLst>
          </p:cNvPr>
          <p:cNvCxnSpPr>
            <a:cxnSpLocks/>
          </p:cNvCxnSpPr>
          <p:nvPr/>
        </p:nvCxnSpPr>
        <p:spPr>
          <a:xfrm>
            <a:off x="19423672"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A42E11E-410B-4FA9-94EE-87C048F10829}"/>
                  </a:ext>
                </a:extLst>
              </p:cNvPr>
              <p:cNvSpPr/>
              <p:nvPr/>
            </p:nvSpPr>
            <p:spPr>
              <a:xfrm>
                <a:off x="21118591" y="10727018"/>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66" name="Rectangle 65">
                <a:extLst>
                  <a:ext uri="{FF2B5EF4-FFF2-40B4-BE49-F238E27FC236}">
                    <a16:creationId xmlns:a16="http://schemas.microsoft.com/office/drawing/2014/main" id="{8A42E11E-410B-4FA9-94EE-87C048F10829}"/>
                  </a:ext>
                </a:extLst>
              </p:cNvPr>
              <p:cNvSpPr>
                <a:spLocks noRot="1" noChangeAspect="1" noMove="1" noResize="1" noEditPoints="1" noAdjustHandles="1" noChangeArrowheads="1" noChangeShapeType="1" noTextEdit="1"/>
              </p:cNvSpPr>
              <p:nvPr/>
            </p:nvSpPr>
            <p:spPr>
              <a:xfrm>
                <a:off x="21118591" y="10727018"/>
                <a:ext cx="806631" cy="923330"/>
              </a:xfrm>
              <a:prstGeom prst="rect">
                <a:avLst/>
              </a:prstGeom>
              <a:blipFill>
                <a:blip r:embed="rId8"/>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52F4131-D715-4631-AA08-F29264E6A192}"/>
              </a:ext>
            </a:extLst>
          </p:cNvPr>
          <p:cNvSpPr txBox="1"/>
          <p:nvPr/>
        </p:nvSpPr>
        <p:spPr>
          <a:xfrm>
            <a:off x="23218764" y="5448784"/>
            <a:ext cx="12732768" cy="1754326"/>
          </a:xfrm>
          <a:prstGeom prst="rect">
            <a:avLst/>
          </a:prstGeom>
          <a:noFill/>
        </p:spPr>
        <p:txBody>
          <a:bodyPr wrap="square" rtlCol="0">
            <a:spAutoFit/>
          </a:bodyPr>
          <a:lstStyle/>
          <a:p>
            <a:r>
              <a:rPr lang="en-US" dirty="0"/>
              <a:t>When score </a:t>
            </a:r>
            <a:r>
              <a:rPr lang="en-US" b="1" i="1" dirty="0"/>
              <a:t>Z </a:t>
            </a:r>
            <a:r>
              <a:rPr lang="en-US" dirty="0"/>
              <a:t>is used as inputs to </a:t>
            </a:r>
            <a:r>
              <a:rPr lang="en-US" dirty="0" err="1"/>
              <a:t>softmax</a:t>
            </a:r>
            <a:r>
              <a:rPr lang="en-US" dirty="0"/>
              <a:t>, it is also called “logits”</a:t>
            </a:r>
          </a:p>
        </p:txBody>
      </p:sp>
      <p:sp>
        <p:nvSpPr>
          <p:cNvPr id="5" name="Rectangle 4">
            <a:extLst>
              <a:ext uri="{FF2B5EF4-FFF2-40B4-BE49-F238E27FC236}">
                <a16:creationId xmlns:a16="http://schemas.microsoft.com/office/drawing/2014/main" id="{5EEBFB47-B86A-44AE-97EF-63A12F92F1DC}"/>
              </a:ext>
            </a:extLst>
          </p:cNvPr>
          <p:cNvSpPr/>
          <p:nvPr/>
        </p:nvSpPr>
        <p:spPr>
          <a:xfrm>
            <a:off x="22855771" y="7896696"/>
            <a:ext cx="12277977" cy="3416320"/>
          </a:xfrm>
          <a:prstGeom prst="rect">
            <a:avLst/>
          </a:prstGeom>
        </p:spPr>
        <p:txBody>
          <a:bodyPr wrap="square">
            <a:spAutoFit/>
          </a:bodyPr>
          <a:lstStyle/>
          <a:p>
            <a:r>
              <a:rPr lang="en-US" dirty="0">
                <a:solidFill>
                  <a:srgbClr val="34495E"/>
                </a:solidFill>
                <a:latin typeface="Ubuntu"/>
              </a:rPr>
              <a:t>In the machine learning, logits can be defined as a vector of raw predictions that are inputted into normalization function to generate probabilities.</a:t>
            </a:r>
            <a:endParaRPr lang="en-US" dirty="0"/>
          </a:p>
        </p:txBody>
      </p: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7218B537-65F9-4FE4-AB3D-FD7A3C26E803}"/>
                  </a:ext>
                </a:extLst>
              </p:cNvPr>
              <p:cNvSpPr/>
              <p:nvPr/>
            </p:nvSpPr>
            <p:spPr>
              <a:xfrm>
                <a:off x="24400793" y="11665035"/>
                <a:ext cx="7202549" cy="15155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𝑙𝑜𝑔𝑖𝑡𝑠</m:t>
                      </m:r>
                      <m:d>
                        <m:dPr>
                          <m:ctrlPr>
                            <a:rPr lang="en-US" b="0" i="1" smtClean="0">
                              <a:latin typeface="Cambria Math" panose="02040503050406030204" pitchFamily="18" charset="0"/>
                            </a:rPr>
                          </m:ctrlPr>
                        </m:dPr>
                        <m:e>
                          <m:r>
                            <a:rPr lang="en-US" b="1" i="1" smtClean="0">
                              <a:latin typeface="Cambria Math" panose="02040503050406030204" pitchFamily="18" charset="0"/>
                            </a:rPr>
                            <m:t>𝒂</m:t>
                          </m:r>
                        </m:e>
                      </m:d>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1−</m:t>
                          </m:r>
                          <m:r>
                            <a:rPr lang="en-US" b="0" i="1" smtClean="0">
                              <a:latin typeface="Cambria Math" panose="02040503050406030204" pitchFamily="18" charset="0"/>
                            </a:rPr>
                            <m:t>𝑎</m:t>
                          </m:r>
                        </m:den>
                      </m:f>
                      <m:r>
                        <a:rPr lang="en-US" b="0" i="1" smtClean="0">
                          <a:latin typeface="Cambria Math" panose="02040503050406030204" pitchFamily="18" charset="0"/>
                        </a:rPr>
                        <m:t>)</m:t>
                      </m:r>
                    </m:oMath>
                  </m:oMathPara>
                </a14:m>
                <a:endParaRPr lang="en-US" dirty="0"/>
              </a:p>
            </p:txBody>
          </p:sp>
        </mc:Choice>
        <mc:Fallback xmlns="">
          <p:sp>
            <p:nvSpPr>
              <p:cNvPr id="68" name="Rectangle 67">
                <a:extLst>
                  <a:ext uri="{FF2B5EF4-FFF2-40B4-BE49-F238E27FC236}">
                    <a16:creationId xmlns:a16="http://schemas.microsoft.com/office/drawing/2014/main" id="{7218B537-65F9-4FE4-AB3D-FD7A3C26E803}"/>
                  </a:ext>
                </a:extLst>
              </p:cNvPr>
              <p:cNvSpPr>
                <a:spLocks noRot="1" noChangeAspect="1" noMove="1" noResize="1" noEditPoints="1" noAdjustHandles="1" noChangeArrowheads="1" noChangeShapeType="1" noTextEdit="1"/>
              </p:cNvSpPr>
              <p:nvPr/>
            </p:nvSpPr>
            <p:spPr>
              <a:xfrm>
                <a:off x="24400793" y="11665035"/>
                <a:ext cx="7202549" cy="15155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A4CA8AED-A4D6-49B3-835A-C50A4AB2BD50}"/>
                  </a:ext>
                </a:extLst>
              </p:cNvPr>
              <p:cNvSpPr/>
              <p:nvPr/>
            </p:nvSpPr>
            <p:spPr>
              <a:xfrm>
                <a:off x="22022550" y="13155708"/>
                <a:ext cx="11914984" cy="9233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0, 1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𝑙𝑜𝑔𝑖𝑡𝑠</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71" name="Rectangle 70">
                <a:extLst>
                  <a:ext uri="{FF2B5EF4-FFF2-40B4-BE49-F238E27FC236}">
                    <a16:creationId xmlns:a16="http://schemas.microsoft.com/office/drawing/2014/main" id="{A4CA8AED-A4D6-49B3-835A-C50A4AB2BD50}"/>
                  </a:ext>
                </a:extLst>
              </p:cNvPr>
              <p:cNvSpPr>
                <a:spLocks noRot="1" noChangeAspect="1" noMove="1" noResize="1" noEditPoints="1" noAdjustHandles="1" noChangeArrowheads="1" noChangeShapeType="1" noTextEdit="1"/>
              </p:cNvSpPr>
              <p:nvPr/>
            </p:nvSpPr>
            <p:spPr>
              <a:xfrm>
                <a:off x="22022550" y="13155708"/>
                <a:ext cx="11914984" cy="923330"/>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82410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Logits</a:t>
            </a: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881544" y="14140062"/>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881544" y="14140062"/>
                <a:ext cx="856325" cy="923330"/>
              </a:xfrm>
              <a:prstGeom prst="rect">
                <a:avLst/>
              </a:prstGeom>
              <a:blipFill>
                <a:blip r:embed="rId2"/>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p:cNvCxnSpPr>
          <p:nvPr/>
        </p:nvCxnSpPr>
        <p:spPr>
          <a:xfrm>
            <a:off x="3737869" y="14609924"/>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14460670-3624-4C1A-B6B0-3E2C5B684AD9}"/>
              </a:ext>
            </a:extLst>
          </p:cNvPr>
          <p:cNvSpPr/>
          <p:nvPr/>
        </p:nvSpPr>
        <p:spPr bwMode="auto">
          <a:xfrm>
            <a:off x="15046874" y="13317262"/>
            <a:ext cx="3839151" cy="2585323"/>
          </a:xfrm>
          <a:prstGeom prst="rect">
            <a:avLst/>
          </a:prstGeom>
          <a:noFill/>
          <a:ln w="76200">
            <a:solidFill>
              <a:schemeClr val="tx1"/>
            </a:solidFill>
            <a:miter lim="800000"/>
            <a:headEnd/>
            <a:tailEnd/>
          </a:ln>
          <a:effectLst/>
        </p:spPr>
        <p:txBody>
          <a:bodyPr wrap="none" rtlCol="0" anchor="ctr"/>
          <a:lstStyle/>
          <a:p>
            <a:pPr algn="ctr"/>
            <a:r>
              <a:rPr lang="en-US" dirty="0" err="1">
                <a:latin typeface="Arial"/>
              </a:rPr>
              <a:t>softmax</a:t>
            </a:r>
            <a:endParaRPr lang="en-US" dirty="0">
              <a:latin typeface="Arial"/>
            </a:endParaRPr>
          </a:p>
        </p:txBody>
      </p:sp>
      <p:cxnSp>
        <p:nvCxnSpPr>
          <p:cNvPr id="63" name="Straight Arrow Connector 62">
            <a:extLst>
              <a:ext uri="{FF2B5EF4-FFF2-40B4-BE49-F238E27FC236}">
                <a16:creationId xmlns:a16="http://schemas.microsoft.com/office/drawing/2014/main" id="{94F469CE-5BC9-45AA-8003-DFCE3FE19097}"/>
              </a:ext>
            </a:extLst>
          </p:cNvPr>
          <p:cNvCxnSpPr>
            <a:cxnSpLocks/>
          </p:cNvCxnSpPr>
          <p:nvPr/>
        </p:nvCxnSpPr>
        <p:spPr>
          <a:xfrm>
            <a:off x="19054917" y="14609924"/>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A42E11E-410B-4FA9-94EE-87C048F10829}"/>
                  </a:ext>
                </a:extLst>
              </p:cNvPr>
              <p:cNvSpPr/>
              <p:nvPr/>
            </p:nvSpPr>
            <p:spPr>
              <a:xfrm>
                <a:off x="20749836" y="14148259"/>
                <a:ext cx="79060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oMath>
                  </m:oMathPara>
                </a14:m>
                <a:endParaRPr lang="en-US" dirty="0"/>
              </a:p>
            </p:txBody>
          </p:sp>
        </mc:Choice>
        <mc:Fallback xmlns="">
          <p:sp>
            <p:nvSpPr>
              <p:cNvPr id="66" name="Rectangle 65">
                <a:extLst>
                  <a:ext uri="{FF2B5EF4-FFF2-40B4-BE49-F238E27FC236}">
                    <a16:creationId xmlns:a16="http://schemas.microsoft.com/office/drawing/2014/main" id="{8A42E11E-410B-4FA9-94EE-87C048F10829}"/>
                  </a:ext>
                </a:extLst>
              </p:cNvPr>
              <p:cNvSpPr>
                <a:spLocks noRot="1" noChangeAspect="1" noMove="1" noResize="1" noEditPoints="1" noAdjustHandles="1" noChangeArrowheads="1" noChangeShapeType="1" noTextEdit="1"/>
              </p:cNvSpPr>
              <p:nvPr/>
            </p:nvSpPr>
            <p:spPr>
              <a:xfrm>
                <a:off x="20749836" y="14148259"/>
                <a:ext cx="790601" cy="923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2F4131-D715-4631-AA08-F29264E6A192}"/>
                  </a:ext>
                </a:extLst>
              </p:cNvPr>
              <p:cNvSpPr txBox="1"/>
              <p:nvPr/>
            </p:nvSpPr>
            <p:spPr>
              <a:xfrm>
                <a:off x="22818699" y="7455521"/>
                <a:ext cx="12732768" cy="10064294"/>
              </a:xfrm>
              <a:prstGeom prst="rect">
                <a:avLst/>
              </a:prstGeom>
              <a:noFill/>
            </p:spPr>
            <p:txBody>
              <a:bodyPr wrap="square" rtlCol="0">
                <a:spAutoFit/>
              </a:bodyPr>
              <a:lstStyle/>
              <a:p>
                <a:pPr marL="685800" indent="-685800">
                  <a:buFont typeface="Arial" panose="020B0604020202020204" pitchFamily="34" charset="0"/>
                  <a:buChar char="•"/>
                </a:pPr>
                <a:r>
                  <a:rPr lang="en-US" dirty="0"/>
                  <a:t>The term “logits” is often used in DL frameworks</a:t>
                </a:r>
              </a:p>
              <a:p>
                <a:endParaRPr lang="en-US" dirty="0"/>
              </a:p>
              <a:p>
                <a:pPr marL="685800" indent="-685800">
                  <a:buFont typeface="Arial" panose="020B0604020202020204" pitchFamily="34" charset="0"/>
                  <a:buChar char="•"/>
                </a:pPr>
                <a:r>
                  <a:rPr lang="en-US" dirty="0"/>
                  <a:t>Same concept for binary classification</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When models are illustrated, often the sigmoid/</a:t>
                </a:r>
                <a:r>
                  <a:rPr lang="en-US" dirty="0" err="1"/>
                  <a:t>softmax</a:t>
                </a:r>
                <a:r>
                  <a:rPr lang="en-US" dirty="0"/>
                  <a:t> are included in the model plotting</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Loss is computed on </a:t>
                </a:r>
                <a14:m>
                  <m:oMath xmlns:m="http://schemas.openxmlformats.org/officeDocument/2006/math">
                    <m:r>
                      <a:rPr lang="en-US" b="0" i="1" smtClean="0">
                        <a:latin typeface="Cambria Math" panose="02040503050406030204" pitchFamily="18" charset="0"/>
                      </a:rPr>
                      <m:t>𝐿</m:t>
                    </m:r>
                    <m:r>
                      <a:rPr lang="en-US" b="0" i="0" smtClean="0">
                        <a:latin typeface="Cambria Math" panose="02040503050406030204" pitchFamily="18" charset="0"/>
                      </a:rPr>
                      <m:t>(</m:t>
                    </m:r>
                    <m:r>
                      <a:rPr lang="en-US" b="1" i="0" smtClean="0">
                        <a:latin typeface="Cambria Math" panose="02040503050406030204" pitchFamily="18" charset="0"/>
                      </a:rPr>
                      <m:t>𝐲</m:t>
                    </m:r>
                    <m:r>
                      <a:rPr lang="en-US" b="0" i="0" smtClean="0">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𝒚</m:t>
                        </m:r>
                      </m:e>
                    </m:acc>
                    <m:r>
                      <a:rPr lang="en-US" b="1" i="1" smtClean="0">
                        <a:latin typeface="Cambria Math" panose="02040503050406030204" pitchFamily="18" charset="0"/>
                      </a:rPr>
                      <m:t>)</m:t>
                    </m:r>
                  </m:oMath>
                </a14:m>
                <a:r>
                  <a:rPr lang="en-US" dirty="0"/>
                  <a:t>; every sample is </a:t>
                </a:r>
                <a14:m>
                  <m:oMath xmlns:m="http://schemas.openxmlformats.org/officeDocument/2006/math">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𝒚</m:t>
                    </m:r>
                    <m:r>
                      <a:rPr lang="en-US" b="1" i="1" smtClean="0">
                        <a:latin typeface="Cambria Math" panose="02040503050406030204" pitchFamily="18" charset="0"/>
                      </a:rPr>
                      <m:t>)</m:t>
                    </m:r>
                  </m:oMath>
                </a14:m>
                <a:r>
                  <a:rPr lang="en-US" dirty="0"/>
                  <a:t>; model outputs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𝒚</m:t>
                        </m:r>
                      </m:e>
                    </m:acc>
                  </m:oMath>
                </a14:m>
                <a:endParaRPr lang="en-US" dirty="0"/>
              </a:p>
              <a:p>
                <a:pPr marL="685800" indent="-68580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52F4131-D715-4631-AA08-F29264E6A192}"/>
                  </a:ext>
                </a:extLst>
              </p:cNvPr>
              <p:cNvSpPr txBox="1">
                <a:spLocks noRot="1" noChangeAspect="1" noMove="1" noResize="1" noEditPoints="1" noAdjustHandles="1" noChangeArrowheads="1" noChangeShapeType="1" noTextEdit="1"/>
              </p:cNvSpPr>
              <p:nvPr/>
            </p:nvSpPr>
            <p:spPr>
              <a:xfrm>
                <a:off x="22818699" y="7455521"/>
                <a:ext cx="12732768" cy="10064294"/>
              </a:xfrm>
              <a:prstGeom prst="rect">
                <a:avLst/>
              </a:prstGeom>
              <a:blipFill>
                <a:blip r:embed="rId4"/>
                <a:stretch>
                  <a:fillRect l="-2298" t="-1696" r="-158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FE09C54F-658F-43BC-8924-A6A3A77A4F44}"/>
              </a:ext>
            </a:extLst>
          </p:cNvPr>
          <p:cNvSpPr/>
          <p:nvPr/>
        </p:nvSpPr>
        <p:spPr bwMode="auto">
          <a:xfrm>
            <a:off x="5771603" y="13587257"/>
            <a:ext cx="4475747" cy="2045334"/>
          </a:xfrm>
          <a:prstGeom prst="rect">
            <a:avLst/>
          </a:prstGeom>
          <a:solidFill>
            <a:srgbClr val="0070C0"/>
          </a:solidFill>
          <a:ln w="9525">
            <a:noFill/>
            <a:miter lim="800000"/>
            <a:headEnd/>
            <a:tailEnd/>
          </a:ln>
          <a:effectLst/>
        </p:spPr>
        <p:txBody>
          <a:bodyPr wrap="none" rtlCol="0" anchor="ctr"/>
          <a:lstStyle/>
          <a:p>
            <a:pPr algn="ctr"/>
            <a:r>
              <a:rPr lang="en-US" dirty="0">
                <a:latin typeface="Arial"/>
              </a:rPr>
              <a:t>Model</a:t>
            </a:r>
          </a:p>
        </p:txBody>
      </p:sp>
      <p:cxnSp>
        <p:nvCxnSpPr>
          <p:cNvPr id="62" name="Straight Arrow Connector 61">
            <a:extLst>
              <a:ext uri="{FF2B5EF4-FFF2-40B4-BE49-F238E27FC236}">
                <a16:creationId xmlns:a16="http://schemas.microsoft.com/office/drawing/2014/main" id="{04B9D53E-C66B-4A87-BC9A-E0E7F9E009B6}"/>
              </a:ext>
            </a:extLst>
          </p:cNvPr>
          <p:cNvCxnSpPr>
            <a:cxnSpLocks/>
          </p:cNvCxnSpPr>
          <p:nvPr/>
        </p:nvCxnSpPr>
        <p:spPr>
          <a:xfrm>
            <a:off x="10247350" y="14609924"/>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5718547D-FDF0-49EA-A702-76F26D366F64}"/>
                  </a:ext>
                </a:extLst>
              </p:cNvPr>
              <p:cNvSpPr/>
              <p:nvPr/>
            </p:nvSpPr>
            <p:spPr>
              <a:xfrm>
                <a:off x="12108638" y="14148259"/>
                <a:ext cx="73449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𝒛</m:t>
                      </m:r>
                    </m:oMath>
                  </m:oMathPara>
                </a14:m>
                <a:endParaRPr lang="en-US" dirty="0"/>
              </a:p>
            </p:txBody>
          </p:sp>
        </mc:Choice>
        <mc:Fallback xmlns="">
          <p:sp>
            <p:nvSpPr>
              <p:cNvPr id="67" name="Rectangle 66">
                <a:extLst>
                  <a:ext uri="{FF2B5EF4-FFF2-40B4-BE49-F238E27FC236}">
                    <a16:creationId xmlns:a16="http://schemas.microsoft.com/office/drawing/2014/main" id="{5718547D-FDF0-49EA-A702-76F26D366F64}"/>
                  </a:ext>
                </a:extLst>
              </p:cNvPr>
              <p:cNvSpPr>
                <a:spLocks noRot="1" noChangeAspect="1" noMove="1" noResize="1" noEditPoints="1" noAdjustHandles="1" noChangeArrowheads="1" noChangeShapeType="1" noTextEdit="1"/>
              </p:cNvSpPr>
              <p:nvPr/>
            </p:nvSpPr>
            <p:spPr>
              <a:xfrm>
                <a:off x="12108638" y="14148259"/>
                <a:ext cx="734496" cy="923330"/>
              </a:xfrm>
              <a:prstGeom prst="rect">
                <a:avLst/>
              </a:prstGeom>
              <a:blipFill>
                <a:blip r:embed="rId5"/>
                <a:stretch>
                  <a:fillRect/>
                </a:stretch>
              </a:blipFill>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584713F6-224F-4553-B5F3-2E09D73AB71E}"/>
              </a:ext>
            </a:extLst>
          </p:cNvPr>
          <p:cNvCxnSpPr>
            <a:cxnSpLocks/>
          </p:cNvCxnSpPr>
          <p:nvPr/>
        </p:nvCxnSpPr>
        <p:spPr>
          <a:xfrm>
            <a:off x="12843134" y="14609924"/>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2519B9FD-62F4-4419-92B6-423D79DE2B83}"/>
                  </a:ext>
                </a:extLst>
              </p:cNvPr>
              <p:cNvSpPr/>
              <p:nvPr/>
            </p:nvSpPr>
            <p:spPr>
              <a:xfrm>
                <a:off x="2881544" y="8963303"/>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73" name="Rectangle 72">
                <a:extLst>
                  <a:ext uri="{FF2B5EF4-FFF2-40B4-BE49-F238E27FC236}">
                    <a16:creationId xmlns:a16="http://schemas.microsoft.com/office/drawing/2014/main" id="{2519B9FD-62F4-4419-92B6-423D79DE2B83}"/>
                  </a:ext>
                </a:extLst>
              </p:cNvPr>
              <p:cNvSpPr>
                <a:spLocks noRot="1" noChangeAspect="1" noMove="1" noResize="1" noEditPoints="1" noAdjustHandles="1" noChangeArrowheads="1" noChangeShapeType="1" noTextEdit="1"/>
              </p:cNvSpPr>
              <p:nvPr/>
            </p:nvSpPr>
            <p:spPr>
              <a:xfrm>
                <a:off x="2881544" y="8963303"/>
                <a:ext cx="856325" cy="923330"/>
              </a:xfrm>
              <a:prstGeom prst="rect">
                <a:avLst/>
              </a:prstGeom>
              <a:blipFill>
                <a:blip r:embed="rId6"/>
                <a:stretch>
                  <a:fillRect/>
                </a:stretch>
              </a:blipFill>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29270CFC-72CE-4434-8C67-A0F4079383F5}"/>
              </a:ext>
            </a:extLst>
          </p:cNvPr>
          <p:cNvCxnSpPr>
            <a:cxnSpLocks/>
          </p:cNvCxnSpPr>
          <p:nvPr/>
        </p:nvCxnSpPr>
        <p:spPr>
          <a:xfrm>
            <a:off x="3737869" y="9433165"/>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7" name="Rectangle 76">
            <a:extLst>
              <a:ext uri="{FF2B5EF4-FFF2-40B4-BE49-F238E27FC236}">
                <a16:creationId xmlns:a16="http://schemas.microsoft.com/office/drawing/2014/main" id="{8CCD777F-F723-4A1F-8FC2-6F486816DEA6}"/>
              </a:ext>
            </a:extLst>
          </p:cNvPr>
          <p:cNvSpPr/>
          <p:nvPr/>
        </p:nvSpPr>
        <p:spPr bwMode="auto">
          <a:xfrm>
            <a:off x="15046874" y="8140503"/>
            <a:ext cx="3839151" cy="2585323"/>
          </a:xfrm>
          <a:prstGeom prst="rect">
            <a:avLst/>
          </a:prstGeom>
          <a:noFill/>
          <a:ln w="76200">
            <a:solidFill>
              <a:schemeClr val="tx1"/>
            </a:solidFill>
            <a:miter lim="800000"/>
            <a:headEnd/>
            <a:tailEnd/>
          </a:ln>
          <a:effectLst/>
        </p:spPr>
        <p:txBody>
          <a:bodyPr wrap="none" rtlCol="0" anchor="ctr"/>
          <a:lstStyle/>
          <a:p>
            <a:pPr algn="ctr"/>
            <a:r>
              <a:rPr lang="en-US" dirty="0">
                <a:latin typeface="Arial"/>
              </a:rPr>
              <a:t>sigmoid</a:t>
            </a:r>
          </a:p>
        </p:txBody>
      </p:sp>
      <p:cxnSp>
        <p:nvCxnSpPr>
          <p:cNvPr id="78" name="Straight Arrow Connector 77">
            <a:extLst>
              <a:ext uri="{FF2B5EF4-FFF2-40B4-BE49-F238E27FC236}">
                <a16:creationId xmlns:a16="http://schemas.microsoft.com/office/drawing/2014/main" id="{ED502AB7-7E7B-4746-AE17-2D12F9363A95}"/>
              </a:ext>
            </a:extLst>
          </p:cNvPr>
          <p:cNvCxnSpPr>
            <a:cxnSpLocks/>
          </p:cNvCxnSpPr>
          <p:nvPr/>
        </p:nvCxnSpPr>
        <p:spPr>
          <a:xfrm>
            <a:off x="19054917" y="943316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0AD7E64B-BD6C-4084-BB98-74A0264F1B51}"/>
                  </a:ext>
                </a:extLst>
              </p:cNvPr>
              <p:cNvSpPr/>
              <p:nvPr/>
            </p:nvSpPr>
            <p:spPr>
              <a:xfrm>
                <a:off x="20749836" y="8971500"/>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𝒚</m:t>
                          </m:r>
                        </m:e>
                      </m:acc>
                    </m:oMath>
                  </m:oMathPara>
                </a14:m>
                <a:endParaRPr lang="en-US" dirty="0"/>
              </a:p>
            </p:txBody>
          </p:sp>
        </mc:Choice>
        <mc:Fallback xmlns="">
          <p:sp>
            <p:nvSpPr>
              <p:cNvPr id="79" name="Rectangle 78">
                <a:extLst>
                  <a:ext uri="{FF2B5EF4-FFF2-40B4-BE49-F238E27FC236}">
                    <a16:creationId xmlns:a16="http://schemas.microsoft.com/office/drawing/2014/main" id="{0AD7E64B-BD6C-4084-BB98-74A0264F1B51}"/>
                  </a:ext>
                </a:extLst>
              </p:cNvPr>
              <p:cNvSpPr>
                <a:spLocks noRot="1" noChangeAspect="1" noMove="1" noResize="1" noEditPoints="1" noAdjustHandles="1" noChangeArrowheads="1" noChangeShapeType="1" noTextEdit="1"/>
              </p:cNvSpPr>
              <p:nvPr/>
            </p:nvSpPr>
            <p:spPr>
              <a:xfrm>
                <a:off x="20749836" y="8971500"/>
                <a:ext cx="806631" cy="923330"/>
              </a:xfrm>
              <a:prstGeom prst="rect">
                <a:avLst/>
              </a:prstGeom>
              <a:blipFill>
                <a:blip r:embed="rId7"/>
                <a:stretch>
                  <a:fillRect/>
                </a:stretch>
              </a:blipFill>
            </p:spPr>
            <p:txBody>
              <a:bodyPr/>
              <a:lstStyle/>
              <a:p>
                <a:r>
                  <a:rPr lang="en-US">
                    <a:noFill/>
                  </a:rPr>
                  <a:t> </a:t>
                </a:r>
              </a:p>
            </p:txBody>
          </p:sp>
        </mc:Fallback>
      </mc:AlternateContent>
      <p:sp>
        <p:nvSpPr>
          <p:cNvPr id="80" name="Rectangle 79">
            <a:extLst>
              <a:ext uri="{FF2B5EF4-FFF2-40B4-BE49-F238E27FC236}">
                <a16:creationId xmlns:a16="http://schemas.microsoft.com/office/drawing/2014/main" id="{9B8CA331-C79E-44CF-A693-1738FD17070B}"/>
              </a:ext>
            </a:extLst>
          </p:cNvPr>
          <p:cNvSpPr/>
          <p:nvPr/>
        </p:nvSpPr>
        <p:spPr bwMode="auto">
          <a:xfrm>
            <a:off x="5771603" y="8410498"/>
            <a:ext cx="4475747" cy="2045334"/>
          </a:xfrm>
          <a:prstGeom prst="rect">
            <a:avLst/>
          </a:prstGeom>
          <a:solidFill>
            <a:srgbClr val="0070C0"/>
          </a:solidFill>
          <a:ln w="9525">
            <a:noFill/>
            <a:miter lim="800000"/>
            <a:headEnd/>
            <a:tailEnd/>
          </a:ln>
          <a:effectLst/>
        </p:spPr>
        <p:txBody>
          <a:bodyPr wrap="none" rtlCol="0" anchor="ctr"/>
          <a:lstStyle/>
          <a:p>
            <a:pPr algn="ctr"/>
            <a:r>
              <a:rPr lang="en-US" dirty="0">
                <a:latin typeface="Arial"/>
              </a:rPr>
              <a:t>Model</a:t>
            </a:r>
          </a:p>
        </p:txBody>
      </p:sp>
      <p:cxnSp>
        <p:nvCxnSpPr>
          <p:cNvPr id="83" name="Straight Arrow Connector 82">
            <a:extLst>
              <a:ext uri="{FF2B5EF4-FFF2-40B4-BE49-F238E27FC236}">
                <a16:creationId xmlns:a16="http://schemas.microsoft.com/office/drawing/2014/main" id="{0E781675-5978-4939-B0E7-2B43738150D3}"/>
              </a:ext>
            </a:extLst>
          </p:cNvPr>
          <p:cNvCxnSpPr>
            <a:cxnSpLocks/>
          </p:cNvCxnSpPr>
          <p:nvPr/>
        </p:nvCxnSpPr>
        <p:spPr>
          <a:xfrm>
            <a:off x="10247350" y="9433165"/>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212099FE-44CD-4D50-8251-7A60192F254C}"/>
                  </a:ext>
                </a:extLst>
              </p:cNvPr>
              <p:cNvSpPr/>
              <p:nvPr/>
            </p:nvSpPr>
            <p:spPr>
              <a:xfrm>
                <a:off x="12108638" y="8971500"/>
                <a:ext cx="73449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𝒛</m:t>
                      </m:r>
                    </m:oMath>
                  </m:oMathPara>
                </a14:m>
                <a:endParaRPr lang="en-US" dirty="0"/>
              </a:p>
            </p:txBody>
          </p:sp>
        </mc:Choice>
        <mc:Fallback xmlns="">
          <p:sp>
            <p:nvSpPr>
              <p:cNvPr id="84" name="Rectangle 83">
                <a:extLst>
                  <a:ext uri="{FF2B5EF4-FFF2-40B4-BE49-F238E27FC236}">
                    <a16:creationId xmlns:a16="http://schemas.microsoft.com/office/drawing/2014/main" id="{212099FE-44CD-4D50-8251-7A60192F254C}"/>
                  </a:ext>
                </a:extLst>
              </p:cNvPr>
              <p:cNvSpPr>
                <a:spLocks noRot="1" noChangeAspect="1" noMove="1" noResize="1" noEditPoints="1" noAdjustHandles="1" noChangeArrowheads="1" noChangeShapeType="1" noTextEdit="1"/>
              </p:cNvSpPr>
              <p:nvPr/>
            </p:nvSpPr>
            <p:spPr>
              <a:xfrm>
                <a:off x="12108638" y="8971500"/>
                <a:ext cx="734496" cy="923330"/>
              </a:xfrm>
              <a:prstGeom prst="rect">
                <a:avLst/>
              </a:prstGeom>
              <a:blipFill>
                <a:blip r:embed="rId8"/>
                <a:stretch>
                  <a:fillRect/>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B49EAB66-C42F-4AF7-B395-E4269F9DDBCC}"/>
              </a:ext>
            </a:extLst>
          </p:cNvPr>
          <p:cNvCxnSpPr>
            <a:cxnSpLocks/>
          </p:cNvCxnSpPr>
          <p:nvPr/>
        </p:nvCxnSpPr>
        <p:spPr>
          <a:xfrm>
            <a:off x="12843134" y="9433165"/>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120CE0FB-C293-4443-9DB9-7FC2BAC47760}"/>
              </a:ext>
            </a:extLst>
          </p:cNvPr>
          <p:cNvCxnSpPr>
            <a:cxnSpLocks/>
          </p:cNvCxnSpPr>
          <p:nvPr/>
        </p:nvCxnSpPr>
        <p:spPr>
          <a:xfrm flipH="1">
            <a:off x="12560968" y="7387390"/>
            <a:ext cx="745958" cy="1575913"/>
          </a:xfrm>
          <a:prstGeom prst="straightConnector1">
            <a:avLst/>
          </a:prstGeom>
          <a:ln w="762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0EDF1338-F4A6-4FFC-A6CA-C6E19EC64049}"/>
              </a:ext>
            </a:extLst>
          </p:cNvPr>
          <p:cNvSpPr/>
          <p:nvPr/>
        </p:nvSpPr>
        <p:spPr>
          <a:xfrm>
            <a:off x="12560968" y="6346864"/>
            <a:ext cx="1800493" cy="923330"/>
          </a:xfrm>
          <a:prstGeom prst="rect">
            <a:avLst/>
          </a:prstGeom>
        </p:spPr>
        <p:txBody>
          <a:bodyPr wrap="none">
            <a:spAutoFit/>
          </a:bodyPr>
          <a:lstStyle/>
          <a:p>
            <a:r>
              <a:rPr lang="en-US" dirty="0"/>
              <a:t>logits</a:t>
            </a:r>
          </a:p>
        </p:txBody>
      </p:sp>
    </p:spTree>
    <p:extLst>
      <p:ext uri="{BB962C8B-B14F-4D97-AF65-F5344CB8AC3E}">
        <p14:creationId xmlns:p14="http://schemas.microsoft.com/office/powerpoint/2010/main" val="1340826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Binary vs. multi-class classification</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D662C3C-E6A5-4326-8D61-0205F936D575}"/>
                  </a:ext>
                </a:extLst>
              </p:cNvPr>
              <p:cNvSpPr txBox="1"/>
              <p:nvPr/>
            </p:nvSpPr>
            <p:spPr>
              <a:xfrm>
                <a:off x="9010185" y="7533760"/>
                <a:ext cx="7274556"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𝝈</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62" name="TextBox 61">
                <a:extLst>
                  <a:ext uri="{FF2B5EF4-FFF2-40B4-BE49-F238E27FC236}">
                    <a16:creationId xmlns:a16="http://schemas.microsoft.com/office/drawing/2014/main" id="{4D662C3C-E6A5-4326-8D61-0205F936D575}"/>
                  </a:ext>
                </a:extLst>
              </p:cNvPr>
              <p:cNvSpPr txBox="1">
                <a:spLocks noRot="1" noChangeAspect="1" noMove="1" noResize="1" noEditPoints="1" noAdjustHandles="1" noChangeArrowheads="1" noChangeShapeType="1" noTextEdit="1"/>
              </p:cNvSpPr>
              <p:nvPr/>
            </p:nvSpPr>
            <p:spPr>
              <a:xfrm>
                <a:off x="9010185" y="7533760"/>
                <a:ext cx="7274556" cy="123110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03A3A4F-68A9-4254-A112-08612FA5059E}"/>
                  </a:ext>
                </a:extLst>
              </p:cNvPr>
              <p:cNvSpPr txBox="1"/>
              <p:nvPr/>
            </p:nvSpPr>
            <p:spPr>
              <a:xfrm>
                <a:off x="19581541" y="7533760"/>
                <a:ext cx="1092299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𝒔𝒐𝒇𝒕𝒎𝒂𝒙</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67" name="TextBox 66">
                <a:extLst>
                  <a:ext uri="{FF2B5EF4-FFF2-40B4-BE49-F238E27FC236}">
                    <a16:creationId xmlns:a16="http://schemas.microsoft.com/office/drawing/2014/main" id="{E03A3A4F-68A9-4254-A112-08612FA5059E}"/>
                  </a:ext>
                </a:extLst>
              </p:cNvPr>
              <p:cNvSpPr txBox="1">
                <a:spLocks noRot="1" noChangeAspect="1" noMove="1" noResize="1" noEditPoints="1" noAdjustHandles="1" noChangeArrowheads="1" noChangeShapeType="1" noTextEdit="1"/>
              </p:cNvSpPr>
              <p:nvPr/>
            </p:nvSpPr>
            <p:spPr>
              <a:xfrm>
                <a:off x="19581541" y="7533760"/>
                <a:ext cx="10922990" cy="1231106"/>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E208CCE-7A68-4F12-A400-34CAC9624EF4}"/>
              </a:ext>
            </a:extLst>
          </p:cNvPr>
          <p:cNvSpPr txBox="1"/>
          <p:nvPr/>
        </p:nvSpPr>
        <p:spPr>
          <a:xfrm>
            <a:off x="9073220" y="6004931"/>
            <a:ext cx="7898935" cy="923330"/>
          </a:xfrm>
          <a:prstGeom prst="rect">
            <a:avLst/>
          </a:prstGeom>
          <a:noFill/>
        </p:spPr>
        <p:txBody>
          <a:bodyPr wrap="square" rtlCol="0">
            <a:spAutoFit/>
          </a:bodyPr>
          <a:lstStyle/>
          <a:p>
            <a:r>
              <a:rPr lang="en-US" dirty="0"/>
              <a:t>Binary</a:t>
            </a:r>
          </a:p>
        </p:txBody>
      </p:sp>
      <p:sp>
        <p:nvSpPr>
          <p:cNvPr id="68" name="TextBox 67">
            <a:extLst>
              <a:ext uri="{FF2B5EF4-FFF2-40B4-BE49-F238E27FC236}">
                <a16:creationId xmlns:a16="http://schemas.microsoft.com/office/drawing/2014/main" id="{A159862C-53D9-4341-BE55-B23A48A7F6B2}"/>
              </a:ext>
            </a:extLst>
          </p:cNvPr>
          <p:cNvSpPr txBox="1"/>
          <p:nvPr/>
        </p:nvSpPr>
        <p:spPr>
          <a:xfrm>
            <a:off x="19644576" y="6004931"/>
            <a:ext cx="7898935" cy="923330"/>
          </a:xfrm>
          <a:prstGeom prst="rect">
            <a:avLst/>
          </a:prstGeom>
          <a:noFill/>
        </p:spPr>
        <p:txBody>
          <a:bodyPr wrap="square" rtlCol="0">
            <a:spAutoFit/>
          </a:bodyPr>
          <a:lstStyle/>
          <a:p>
            <a:r>
              <a:rPr lang="en-US" dirty="0"/>
              <a:t>Multi-class</a:t>
            </a:r>
          </a:p>
        </p:txBody>
      </p:sp>
      <p:sp>
        <p:nvSpPr>
          <p:cNvPr id="8" name="TextBox 7">
            <a:extLst>
              <a:ext uri="{FF2B5EF4-FFF2-40B4-BE49-F238E27FC236}">
                <a16:creationId xmlns:a16="http://schemas.microsoft.com/office/drawing/2014/main" id="{8C647267-F269-4072-B642-6761C3814097}"/>
              </a:ext>
            </a:extLst>
          </p:cNvPr>
          <p:cNvSpPr txBox="1"/>
          <p:nvPr/>
        </p:nvSpPr>
        <p:spPr>
          <a:xfrm>
            <a:off x="9010185" y="10287000"/>
            <a:ext cx="8689986" cy="5078313"/>
          </a:xfrm>
          <a:prstGeom prst="rect">
            <a:avLst/>
          </a:prstGeom>
          <a:noFill/>
        </p:spPr>
        <p:txBody>
          <a:bodyPr wrap="square" rtlCol="0">
            <a:spAutoFit/>
          </a:bodyPr>
          <a:lstStyle/>
          <a:p>
            <a:r>
              <a:rPr lang="en-US" dirty="0"/>
              <a:t>X : </a:t>
            </a:r>
            <a:r>
              <a:rPr lang="en-US" dirty="0" err="1"/>
              <a:t>NxB</a:t>
            </a:r>
            <a:endParaRPr lang="en-US" dirty="0"/>
          </a:p>
          <a:p>
            <a:r>
              <a:rPr lang="en-US" dirty="0"/>
              <a:t>W : 1xN</a:t>
            </a:r>
          </a:p>
          <a:p>
            <a:r>
              <a:rPr lang="en-US" dirty="0"/>
              <a:t>b : 1x1</a:t>
            </a:r>
          </a:p>
          <a:p>
            <a:r>
              <a:rPr lang="en-US" dirty="0"/>
              <a:t>a : 1xB</a:t>
            </a:r>
          </a:p>
          <a:p>
            <a:endParaRPr lang="en-US" dirty="0"/>
          </a:p>
          <a:p>
            <a:r>
              <a:rPr lang="en-US" dirty="0"/>
              <a:t>Apply sigmoid element-wise</a:t>
            </a:r>
          </a:p>
        </p:txBody>
      </p:sp>
      <p:sp>
        <p:nvSpPr>
          <p:cNvPr id="71" name="TextBox 70">
            <a:extLst>
              <a:ext uri="{FF2B5EF4-FFF2-40B4-BE49-F238E27FC236}">
                <a16:creationId xmlns:a16="http://schemas.microsoft.com/office/drawing/2014/main" id="{2A35483B-BA44-4170-818B-A6A1D1D6E12D}"/>
              </a:ext>
            </a:extLst>
          </p:cNvPr>
          <p:cNvSpPr txBox="1"/>
          <p:nvPr/>
        </p:nvSpPr>
        <p:spPr>
          <a:xfrm>
            <a:off x="19735721" y="10287000"/>
            <a:ext cx="7716644" cy="5909310"/>
          </a:xfrm>
          <a:prstGeom prst="rect">
            <a:avLst/>
          </a:prstGeom>
          <a:noFill/>
        </p:spPr>
        <p:txBody>
          <a:bodyPr wrap="square" rtlCol="0">
            <a:spAutoFit/>
          </a:bodyPr>
          <a:lstStyle/>
          <a:p>
            <a:r>
              <a:rPr lang="en-US" dirty="0"/>
              <a:t>X : </a:t>
            </a:r>
            <a:r>
              <a:rPr lang="en-US" dirty="0" err="1"/>
              <a:t>NxB</a:t>
            </a:r>
            <a:endParaRPr lang="en-US" dirty="0"/>
          </a:p>
          <a:p>
            <a:r>
              <a:rPr lang="en-US" dirty="0"/>
              <a:t>W : </a:t>
            </a:r>
            <a:r>
              <a:rPr lang="en-US" dirty="0" err="1"/>
              <a:t>KxN</a:t>
            </a:r>
            <a:endParaRPr lang="en-US" dirty="0"/>
          </a:p>
          <a:p>
            <a:r>
              <a:rPr lang="en-US" dirty="0"/>
              <a:t>b : Kx1</a:t>
            </a:r>
          </a:p>
          <a:p>
            <a:r>
              <a:rPr lang="en-US" dirty="0"/>
              <a:t>a : </a:t>
            </a:r>
            <a:r>
              <a:rPr lang="en-US" dirty="0" err="1"/>
              <a:t>KxB</a:t>
            </a:r>
            <a:endParaRPr lang="en-US" dirty="0"/>
          </a:p>
          <a:p>
            <a:endParaRPr lang="en-US" dirty="0"/>
          </a:p>
          <a:p>
            <a:r>
              <a:rPr lang="en-US" dirty="0"/>
              <a:t>Apply </a:t>
            </a:r>
            <a:r>
              <a:rPr lang="en-US" dirty="0" err="1"/>
              <a:t>softmax</a:t>
            </a:r>
            <a:r>
              <a:rPr lang="en-US" dirty="0"/>
              <a:t> along class K</a:t>
            </a:r>
          </a:p>
        </p:txBody>
      </p:sp>
      <p:sp>
        <p:nvSpPr>
          <p:cNvPr id="9" name="TextBox 8">
            <a:extLst>
              <a:ext uri="{FF2B5EF4-FFF2-40B4-BE49-F238E27FC236}">
                <a16:creationId xmlns:a16="http://schemas.microsoft.com/office/drawing/2014/main" id="{DB492964-8057-420D-8430-75BB3EE26D0A}"/>
              </a:ext>
            </a:extLst>
          </p:cNvPr>
          <p:cNvSpPr txBox="1"/>
          <p:nvPr/>
        </p:nvSpPr>
        <p:spPr>
          <a:xfrm>
            <a:off x="5999356" y="17181807"/>
            <a:ext cx="23484468" cy="923330"/>
          </a:xfrm>
          <a:prstGeom prst="rect">
            <a:avLst/>
          </a:prstGeom>
          <a:noFill/>
        </p:spPr>
        <p:txBody>
          <a:bodyPr wrap="square" rtlCol="0">
            <a:spAutoFit/>
          </a:bodyPr>
          <a:lstStyle/>
          <a:p>
            <a:r>
              <a:rPr lang="en-US" dirty="0"/>
              <a:t>We used one layer of linear mapping and one nonlinear activation function</a:t>
            </a:r>
          </a:p>
        </p:txBody>
      </p:sp>
    </p:spTree>
    <p:extLst>
      <p:ext uri="{BB962C8B-B14F-4D97-AF65-F5344CB8AC3E}">
        <p14:creationId xmlns:p14="http://schemas.microsoft.com/office/powerpoint/2010/main" val="339378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Activation functions</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35BA922-999D-41DF-A548-72A2C91EF9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19"/>
          <a:stretch/>
        </p:blipFill>
        <p:spPr bwMode="auto">
          <a:xfrm>
            <a:off x="4267196" y="4082375"/>
            <a:ext cx="30340700" cy="1307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035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p:pic>
        <p:nvPicPr>
          <p:cNvPr id="10" name="Picture 9">
            <a:extLst>
              <a:ext uri="{FF2B5EF4-FFF2-40B4-BE49-F238E27FC236}">
                <a16:creationId xmlns:a16="http://schemas.microsoft.com/office/drawing/2014/main" id="{9684B5FB-89A4-4897-A767-BA8200437D5F}"/>
              </a:ext>
            </a:extLst>
          </p:cNvPr>
          <p:cNvPicPr>
            <a:picLocks noChangeAspect="1"/>
          </p:cNvPicPr>
          <p:nvPr/>
        </p:nvPicPr>
        <p:blipFill>
          <a:blip r:embed="rId2"/>
          <a:stretch>
            <a:fillRect/>
          </a:stretch>
        </p:blipFill>
        <p:spPr>
          <a:xfrm>
            <a:off x="2269325" y="7711103"/>
            <a:ext cx="3863846" cy="5151794"/>
          </a:xfrm>
          <a:prstGeom prst="rect">
            <a:avLst/>
          </a:prstGeom>
        </p:spPr>
      </p:pic>
      <p:cxnSp>
        <p:nvCxnSpPr>
          <p:cNvPr id="12" name="Straight Arrow Connector 11">
            <a:extLst>
              <a:ext uri="{FF2B5EF4-FFF2-40B4-BE49-F238E27FC236}">
                <a16:creationId xmlns:a16="http://schemas.microsoft.com/office/drawing/2014/main" id="{CBCDC8E0-E24C-4AC7-A40C-A0860C696D21}"/>
              </a:ext>
            </a:extLst>
          </p:cNvPr>
          <p:cNvCxnSpPr>
            <a:cxnSpLocks/>
          </p:cNvCxnSpPr>
          <p:nvPr/>
        </p:nvCxnSpPr>
        <p:spPr>
          <a:xfrm>
            <a:off x="6507171"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84B658E-E09C-488E-8888-8CA3ADAF9181}"/>
              </a:ext>
            </a:extLst>
          </p:cNvPr>
          <p:cNvSpPr txBox="1"/>
          <p:nvPr/>
        </p:nvSpPr>
        <p:spPr>
          <a:xfrm>
            <a:off x="6306449" y="9326207"/>
            <a:ext cx="2659131" cy="923330"/>
          </a:xfrm>
          <a:prstGeom prst="rect">
            <a:avLst/>
          </a:prstGeom>
          <a:noFill/>
        </p:spPr>
        <p:txBody>
          <a:bodyPr wrap="square" rtlCol="0">
            <a:spAutoFit/>
          </a:bodyPr>
          <a:lstStyle/>
          <a:p>
            <a:r>
              <a:rPr lang="en-US" dirty="0"/>
              <a:t>flatten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9D9997-AC72-4E3C-BB19-64DBDD2DACF5}"/>
                  </a:ext>
                </a:extLst>
              </p:cNvPr>
              <p:cNvSpPr/>
              <p:nvPr/>
            </p:nvSpPr>
            <p:spPr>
              <a:xfrm>
                <a:off x="7987778" y="986279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5" name="Rectangle 4">
                <a:extLst>
                  <a:ext uri="{FF2B5EF4-FFF2-40B4-BE49-F238E27FC236}">
                    <a16:creationId xmlns:a16="http://schemas.microsoft.com/office/drawing/2014/main" id="{B19D9997-AC72-4E3C-BB19-64DBDD2DACF5}"/>
                  </a:ext>
                </a:extLst>
              </p:cNvPr>
              <p:cNvSpPr>
                <a:spLocks noRot="1" noChangeAspect="1" noMove="1" noResize="1" noEditPoints="1" noAdjustHandles="1" noChangeArrowheads="1" noChangeShapeType="1" noTextEdit="1"/>
              </p:cNvSpPr>
              <p:nvPr/>
            </p:nvSpPr>
            <p:spPr>
              <a:xfrm>
                <a:off x="7987778" y="9862798"/>
                <a:ext cx="856325" cy="923330"/>
              </a:xfrm>
              <a:prstGeom prst="rect">
                <a:avLst/>
              </a:prstGeo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FDFF8A1-A10E-48AD-B155-9BC1AF237253}"/>
              </a:ext>
            </a:extLst>
          </p:cNvPr>
          <p:cNvGrpSpPr/>
          <p:nvPr/>
        </p:nvGrpSpPr>
        <p:grpSpPr>
          <a:xfrm>
            <a:off x="10580030" y="5233169"/>
            <a:ext cx="2451721" cy="2502330"/>
            <a:chOff x="29684546" y="3672871"/>
            <a:chExt cx="3992137" cy="3639760"/>
          </a:xfrm>
        </p:grpSpPr>
        <p:cxnSp>
          <p:nvCxnSpPr>
            <p:cNvPr id="23" name="Straight Connector 22">
              <a:extLst>
                <a:ext uri="{FF2B5EF4-FFF2-40B4-BE49-F238E27FC236}">
                  <a16:creationId xmlns:a16="http://schemas.microsoft.com/office/drawing/2014/main" id="{9757BEA5-C23E-4B5E-9AD5-D42A5C7F53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4" name="Group 23">
              <a:extLst>
                <a:ext uri="{FF2B5EF4-FFF2-40B4-BE49-F238E27FC236}">
                  <a16:creationId xmlns:a16="http://schemas.microsoft.com/office/drawing/2014/main" id="{598E2DEC-A8CC-4E6F-8091-3AD99FF3AAFD}"/>
                </a:ext>
              </a:extLst>
            </p:cNvPr>
            <p:cNvGrpSpPr/>
            <p:nvPr/>
          </p:nvGrpSpPr>
          <p:grpSpPr>
            <a:xfrm>
              <a:off x="29684546" y="3672871"/>
              <a:ext cx="3992137" cy="3639760"/>
              <a:chOff x="8497229" y="9317955"/>
              <a:chExt cx="3992137" cy="3639760"/>
            </a:xfrm>
          </p:grpSpPr>
          <p:sp>
            <p:nvSpPr>
              <p:cNvPr id="25" name="Oval 24">
                <a:extLst>
                  <a:ext uri="{FF2B5EF4-FFF2-40B4-BE49-F238E27FC236}">
                    <a16:creationId xmlns:a16="http://schemas.microsoft.com/office/drawing/2014/main" id="{82807493-E0AF-403F-968E-14B363424C14}"/>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6" name="TextBox 25">
                <a:extLst>
                  <a:ext uri="{FF2B5EF4-FFF2-40B4-BE49-F238E27FC236}">
                    <a16:creationId xmlns:a16="http://schemas.microsoft.com/office/drawing/2014/main" id="{68296010-7FED-4C90-8297-02908483F02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7" name="TextBox 26">
                <a:extLst>
                  <a:ext uri="{FF2B5EF4-FFF2-40B4-BE49-F238E27FC236}">
                    <a16:creationId xmlns:a16="http://schemas.microsoft.com/office/drawing/2014/main" id="{F72A5551-910F-4CF9-89A2-8AB21D55415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E8845D98-B533-496D-8221-66537838206E}"/>
              </a:ext>
            </a:extLst>
          </p:cNvPr>
          <p:cNvCxnSpPr>
            <a:cxnSpLocks/>
          </p:cNvCxnSpPr>
          <p:nvPr/>
        </p:nvCxnSpPr>
        <p:spPr>
          <a:xfrm>
            <a:off x="22310186" y="1024141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EA8E5D0-5C98-4772-8E01-A88B044931E3}"/>
                  </a:ext>
                </a:extLst>
              </p:cNvPr>
              <p:cNvSpPr/>
              <p:nvPr/>
            </p:nvSpPr>
            <p:spPr>
              <a:xfrm>
                <a:off x="23902937" y="9645173"/>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31" name="Rectangle 30">
                <a:extLst>
                  <a:ext uri="{FF2B5EF4-FFF2-40B4-BE49-F238E27FC236}">
                    <a16:creationId xmlns:a16="http://schemas.microsoft.com/office/drawing/2014/main" id="{3EA8E5D0-5C98-4772-8E01-A88B044931E3}"/>
                  </a:ext>
                </a:extLst>
              </p:cNvPr>
              <p:cNvSpPr>
                <a:spLocks noRot="1" noChangeAspect="1" noMove="1" noResize="1" noEditPoints="1" noAdjustHandles="1" noChangeArrowheads="1" noChangeShapeType="1" noTextEdit="1"/>
              </p:cNvSpPr>
              <p:nvPr/>
            </p:nvSpPr>
            <p:spPr>
              <a:xfrm>
                <a:off x="23902937" y="9645173"/>
                <a:ext cx="1490986" cy="958852"/>
              </a:xfrm>
              <a:prstGeom prst="rect">
                <a:avLst/>
              </a:prstGeom>
              <a:blipFill>
                <a:blip r:embed="rId4"/>
                <a:stretch>
                  <a:fillRect/>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F4A4BDF2-D304-4FF2-AE94-8BEB0C004CF7}"/>
              </a:ext>
            </a:extLst>
          </p:cNvPr>
          <p:cNvGrpSpPr/>
          <p:nvPr/>
        </p:nvGrpSpPr>
        <p:grpSpPr>
          <a:xfrm>
            <a:off x="10580030" y="9044152"/>
            <a:ext cx="2451721" cy="2502330"/>
            <a:chOff x="29684546" y="3672871"/>
            <a:chExt cx="3992137" cy="3639760"/>
          </a:xfrm>
        </p:grpSpPr>
        <p:cxnSp>
          <p:nvCxnSpPr>
            <p:cNvPr id="66" name="Straight Connector 65">
              <a:extLst>
                <a:ext uri="{FF2B5EF4-FFF2-40B4-BE49-F238E27FC236}">
                  <a16:creationId xmlns:a16="http://schemas.microsoft.com/office/drawing/2014/main" id="{ED785BA1-8282-403C-8F04-F53528E0E9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69" name="Group 68">
              <a:extLst>
                <a:ext uri="{FF2B5EF4-FFF2-40B4-BE49-F238E27FC236}">
                  <a16:creationId xmlns:a16="http://schemas.microsoft.com/office/drawing/2014/main" id="{F5D4C25F-BCC5-48B7-88C0-CC01BBF11EBD}"/>
                </a:ext>
              </a:extLst>
            </p:cNvPr>
            <p:cNvGrpSpPr/>
            <p:nvPr/>
          </p:nvGrpSpPr>
          <p:grpSpPr>
            <a:xfrm>
              <a:off x="29684546" y="3672871"/>
              <a:ext cx="3992137" cy="3639760"/>
              <a:chOff x="8497229" y="9317955"/>
              <a:chExt cx="3992137" cy="3639760"/>
            </a:xfrm>
          </p:grpSpPr>
          <p:sp>
            <p:nvSpPr>
              <p:cNvPr id="70" name="Oval 69">
                <a:extLst>
                  <a:ext uri="{FF2B5EF4-FFF2-40B4-BE49-F238E27FC236}">
                    <a16:creationId xmlns:a16="http://schemas.microsoft.com/office/drawing/2014/main" id="{77649FA9-482D-4C7E-8C12-A7ACEF0D87EC}"/>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2" name="TextBox 71">
                <a:extLst>
                  <a:ext uri="{FF2B5EF4-FFF2-40B4-BE49-F238E27FC236}">
                    <a16:creationId xmlns:a16="http://schemas.microsoft.com/office/drawing/2014/main" id="{5E298638-7579-4A05-83AA-604D1AECB86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3" name="TextBox 72">
                <a:extLst>
                  <a:ext uri="{FF2B5EF4-FFF2-40B4-BE49-F238E27FC236}">
                    <a16:creationId xmlns:a16="http://schemas.microsoft.com/office/drawing/2014/main" id="{D13B4F22-3A6E-4DA5-850B-502EDFBD99C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74" name="Group 73">
            <a:extLst>
              <a:ext uri="{FF2B5EF4-FFF2-40B4-BE49-F238E27FC236}">
                <a16:creationId xmlns:a16="http://schemas.microsoft.com/office/drawing/2014/main" id="{CBA5D6D9-EF20-4A84-8620-4B1AB511A106}"/>
              </a:ext>
            </a:extLst>
          </p:cNvPr>
          <p:cNvGrpSpPr/>
          <p:nvPr/>
        </p:nvGrpSpPr>
        <p:grpSpPr>
          <a:xfrm>
            <a:off x="10525432" y="13025807"/>
            <a:ext cx="2451721" cy="2502330"/>
            <a:chOff x="29684546" y="3672871"/>
            <a:chExt cx="3992137" cy="3639760"/>
          </a:xfrm>
        </p:grpSpPr>
        <p:cxnSp>
          <p:nvCxnSpPr>
            <p:cNvPr id="75" name="Straight Connector 74">
              <a:extLst>
                <a:ext uri="{FF2B5EF4-FFF2-40B4-BE49-F238E27FC236}">
                  <a16:creationId xmlns:a16="http://schemas.microsoft.com/office/drawing/2014/main" id="{943BD55E-510D-497A-B913-53FE360AAF80}"/>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76" name="Group 75">
              <a:extLst>
                <a:ext uri="{FF2B5EF4-FFF2-40B4-BE49-F238E27FC236}">
                  <a16:creationId xmlns:a16="http://schemas.microsoft.com/office/drawing/2014/main" id="{A5F924E2-E2C6-4593-9C71-870773C015C9}"/>
                </a:ext>
              </a:extLst>
            </p:cNvPr>
            <p:cNvGrpSpPr/>
            <p:nvPr/>
          </p:nvGrpSpPr>
          <p:grpSpPr>
            <a:xfrm>
              <a:off x="29684546" y="3672871"/>
              <a:ext cx="3992137" cy="3639760"/>
              <a:chOff x="8497229" y="9317955"/>
              <a:chExt cx="3992137" cy="3639760"/>
            </a:xfrm>
          </p:grpSpPr>
          <p:sp>
            <p:nvSpPr>
              <p:cNvPr id="77" name="Oval 76">
                <a:extLst>
                  <a:ext uri="{FF2B5EF4-FFF2-40B4-BE49-F238E27FC236}">
                    <a16:creationId xmlns:a16="http://schemas.microsoft.com/office/drawing/2014/main" id="{03AAC763-1CF5-4D8A-8748-0AEA80445AC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8" name="TextBox 77">
                <a:extLst>
                  <a:ext uri="{FF2B5EF4-FFF2-40B4-BE49-F238E27FC236}">
                    <a16:creationId xmlns:a16="http://schemas.microsoft.com/office/drawing/2014/main" id="{3158A90A-52FB-441B-8BC7-61249A8382E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9" name="TextBox 78">
                <a:extLst>
                  <a:ext uri="{FF2B5EF4-FFF2-40B4-BE49-F238E27FC236}">
                    <a16:creationId xmlns:a16="http://schemas.microsoft.com/office/drawing/2014/main" id="{61EF2B80-4CC3-4A37-81B2-4513AF93E94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80" name="Group 79">
            <a:extLst>
              <a:ext uri="{FF2B5EF4-FFF2-40B4-BE49-F238E27FC236}">
                <a16:creationId xmlns:a16="http://schemas.microsoft.com/office/drawing/2014/main" id="{86D4457F-E7E0-49DD-89FA-313638E6F090}"/>
              </a:ext>
            </a:extLst>
          </p:cNvPr>
          <p:cNvGrpSpPr/>
          <p:nvPr/>
        </p:nvGrpSpPr>
        <p:grpSpPr>
          <a:xfrm>
            <a:off x="15375054" y="7049267"/>
            <a:ext cx="2451721" cy="2502330"/>
            <a:chOff x="29684546" y="3672871"/>
            <a:chExt cx="3992137" cy="3639760"/>
          </a:xfrm>
        </p:grpSpPr>
        <p:cxnSp>
          <p:nvCxnSpPr>
            <p:cNvPr id="81" name="Straight Connector 80">
              <a:extLst>
                <a:ext uri="{FF2B5EF4-FFF2-40B4-BE49-F238E27FC236}">
                  <a16:creationId xmlns:a16="http://schemas.microsoft.com/office/drawing/2014/main" id="{543E7661-397B-493F-86D7-77E24F3B0BD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2" name="Group 81">
              <a:extLst>
                <a:ext uri="{FF2B5EF4-FFF2-40B4-BE49-F238E27FC236}">
                  <a16:creationId xmlns:a16="http://schemas.microsoft.com/office/drawing/2014/main" id="{A3393664-1C64-4AD6-B16F-8024F73385B7}"/>
                </a:ext>
              </a:extLst>
            </p:cNvPr>
            <p:cNvGrpSpPr/>
            <p:nvPr/>
          </p:nvGrpSpPr>
          <p:grpSpPr>
            <a:xfrm>
              <a:off x="29684546" y="3672871"/>
              <a:ext cx="3992137" cy="3639760"/>
              <a:chOff x="8497229" y="9317955"/>
              <a:chExt cx="3992137" cy="3639760"/>
            </a:xfrm>
          </p:grpSpPr>
          <p:sp>
            <p:nvSpPr>
              <p:cNvPr id="83" name="Oval 82">
                <a:extLst>
                  <a:ext uri="{FF2B5EF4-FFF2-40B4-BE49-F238E27FC236}">
                    <a16:creationId xmlns:a16="http://schemas.microsoft.com/office/drawing/2014/main" id="{54D966B8-30A7-4649-B7E9-F9E4AC888681}"/>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84" name="TextBox 83">
                <a:extLst>
                  <a:ext uri="{FF2B5EF4-FFF2-40B4-BE49-F238E27FC236}">
                    <a16:creationId xmlns:a16="http://schemas.microsoft.com/office/drawing/2014/main" id="{C69543C4-45B5-47B7-90A0-B1E41B78FE6E}"/>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85" name="TextBox 84">
                <a:extLst>
                  <a:ext uri="{FF2B5EF4-FFF2-40B4-BE49-F238E27FC236}">
                    <a16:creationId xmlns:a16="http://schemas.microsoft.com/office/drawing/2014/main" id="{CF57667A-2A11-42AF-ACF0-4D05EDC26D39}"/>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86" name="Group 85">
            <a:extLst>
              <a:ext uri="{FF2B5EF4-FFF2-40B4-BE49-F238E27FC236}">
                <a16:creationId xmlns:a16="http://schemas.microsoft.com/office/drawing/2014/main" id="{EA1FF134-810D-4B49-B241-775C13E34774}"/>
              </a:ext>
            </a:extLst>
          </p:cNvPr>
          <p:cNvGrpSpPr/>
          <p:nvPr/>
        </p:nvGrpSpPr>
        <p:grpSpPr>
          <a:xfrm>
            <a:off x="15308495" y="11030922"/>
            <a:ext cx="2451721" cy="2502330"/>
            <a:chOff x="29684546" y="3672871"/>
            <a:chExt cx="3992137" cy="3639760"/>
          </a:xfrm>
        </p:grpSpPr>
        <p:cxnSp>
          <p:nvCxnSpPr>
            <p:cNvPr id="87" name="Straight Connector 86">
              <a:extLst>
                <a:ext uri="{FF2B5EF4-FFF2-40B4-BE49-F238E27FC236}">
                  <a16:creationId xmlns:a16="http://schemas.microsoft.com/office/drawing/2014/main" id="{6FCAB99D-8C6C-4F53-A320-2768BA6BD24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8" name="Group 87">
              <a:extLst>
                <a:ext uri="{FF2B5EF4-FFF2-40B4-BE49-F238E27FC236}">
                  <a16:creationId xmlns:a16="http://schemas.microsoft.com/office/drawing/2014/main" id="{A2777FD2-BCB3-4644-B9E7-5C4CEDF17F08}"/>
                </a:ext>
              </a:extLst>
            </p:cNvPr>
            <p:cNvGrpSpPr/>
            <p:nvPr/>
          </p:nvGrpSpPr>
          <p:grpSpPr>
            <a:xfrm>
              <a:off x="29684546" y="3672871"/>
              <a:ext cx="3992137" cy="3639760"/>
              <a:chOff x="8497229" y="9317955"/>
              <a:chExt cx="3992137" cy="3639760"/>
            </a:xfrm>
          </p:grpSpPr>
          <p:sp>
            <p:nvSpPr>
              <p:cNvPr id="89" name="Oval 88">
                <a:extLst>
                  <a:ext uri="{FF2B5EF4-FFF2-40B4-BE49-F238E27FC236}">
                    <a16:creationId xmlns:a16="http://schemas.microsoft.com/office/drawing/2014/main" id="{28A959E1-503D-459D-AAB2-61F5EBECC59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0" name="TextBox 89">
                <a:extLst>
                  <a:ext uri="{FF2B5EF4-FFF2-40B4-BE49-F238E27FC236}">
                    <a16:creationId xmlns:a16="http://schemas.microsoft.com/office/drawing/2014/main" id="{29FF9652-E664-4822-B128-58FEC788B04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1" name="TextBox 90">
                <a:extLst>
                  <a:ext uri="{FF2B5EF4-FFF2-40B4-BE49-F238E27FC236}">
                    <a16:creationId xmlns:a16="http://schemas.microsoft.com/office/drawing/2014/main" id="{1ECFD04E-2E86-4494-A8D4-65F4D8913766}"/>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92" name="Group 91">
            <a:extLst>
              <a:ext uri="{FF2B5EF4-FFF2-40B4-BE49-F238E27FC236}">
                <a16:creationId xmlns:a16="http://schemas.microsoft.com/office/drawing/2014/main" id="{423F45E1-024A-4284-822E-329D7F30790E}"/>
              </a:ext>
            </a:extLst>
          </p:cNvPr>
          <p:cNvGrpSpPr/>
          <p:nvPr/>
        </p:nvGrpSpPr>
        <p:grpSpPr>
          <a:xfrm>
            <a:off x="19821913" y="8995903"/>
            <a:ext cx="2451721" cy="2502330"/>
            <a:chOff x="29684546" y="3672871"/>
            <a:chExt cx="3992137" cy="3639760"/>
          </a:xfrm>
        </p:grpSpPr>
        <p:cxnSp>
          <p:nvCxnSpPr>
            <p:cNvPr id="93" name="Straight Connector 92">
              <a:extLst>
                <a:ext uri="{FF2B5EF4-FFF2-40B4-BE49-F238E27FC236}">
                  <a16:creationId xmlns:a16="http://schemas.microsoft.com/office/drawing/2014/main" id="{BEBD40A9-42B0-491F-A53C-60EC75806D1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94" name="Group 93">
              <a:extLst>
                <a:ext uri="{FF2B5EF4-FFF2-40B4-BE49-F238E27FC236}">
                  <a16:creationId xmlns:a16="http://schemas.microsoft.com/office/drawing/2014/main" id="{31AD23C2-EE2A-4310-9F71-225F412DDD17}"/>
                </a:ext>
              </a:extLst>
            </p:cNvPr>
            <p:cNvGrpSpPr/>
            <p:nvPr/>
          </p:nvGrpSpPr>
          <p:grpSpPr>
            <a:xfrm>
              <a:off x="29684546" y="3672871"/>
              <a:ext cx="3992137" cy="3639760"/>
              <a:chOff x="8497229" y="9317955"/>
              <a:chExt cx="3992137" cy="3639760"/>
            </a:xfrm>
          </p:grpSpPr>
          <p:sp>
            <p:nvSpPr>
              <p:cNvPr id="95" name="Oval 94">
                <a:extLst>
                  <a:ext uri="{FF2B5EF4-FFF2-40B4-BE49-F238E27FC236}">
                    <a16:creationId xmlns:a16="http://schemas.microsoft.com/office/drawing/2014/main" id="{B02D50E2-531A-4618-A258-119E754BCD99}"/>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6" name="TextBox 95">
                <a:extLst>
                  <a:ext uri="{FF2B5EF4-FFF2-40B4-BE49-F238E27FC236}">
                    <a16:creationId xmlns:a16="http://schemas.microsoft.com/office/drawing/2014/main" id="{F1C225C7-4873-46E7-A31E-1AE0737E392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7" name="TextBox 96">
                <a:extLst>
                  <a:ext uri="{FF2B5EF4-FFF2-40B4-BE49-F238E27FC236}">
                    <a16:creationId xmlns:a16="http://schemas.microsoft.com/office/drawing/2014/main" id="{24F83E80-2961-4A00-80AD-6C5DF9066A6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98" name="Straight Arrow Connector 97">
            <a:extLst>
              <a:ext uri="{FF2B5EF4-FFF2-40B4-BE49-F238E27FC236}">
                <a16:creationId xmlns:a16="http://schemas.microsoft.com/office/drawing/2014/main" id="{C943C98F-0DBC-48E2-A1B9-EFD4AA6276B5}"/>
              </a:ext>
            </a:extLst>
          </p:cNvPr>
          <p:cNvCxnSpPr>
            <a:cxnSpLocks/>
          </p:cNvCxnSpPr>
          <p:nvPr/>
        </p:nvCxnSpPr>
        <p:spPr>
          <a:xfrm>
            <a:off x="8844103"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03AE429-BF40-41DD-B710-E5B3B019927B}"/>
              </a:ext>
            </a:extLst>
          </p:cNvPr>
          <p:cNvCxnSpPr>
            <a:cxnSpLocks/>
            <a:stCxn id="2" idx="3"/>
            <a:endCxn id="25" idx="2"/>
          </p:cNvCxnSpPr>
          <p:nvPr/>
        </p:nvCxnSpPr>
        <p:spPr>
          <a:xfrm flipV="1">
            <a:off x="8965580" y="6484334"/>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C0A1BBE-A10D-468C-B94B-3DCAD2924BB7}"/>
              </a:ext>
            </a:extLst>
          </p:cNvPr>
          <p:cNvCxnSpPr>
            <a:cxnSpLocks/>
            <a:endCxn id="77" idx="2"/>
          </p:cNvCxnSpPr>
          <p:nvPr/>
        </p:nvCxnSpPr>
        <p:spPr>
          <a:xfrm>
            <a:off x="8894411" y="10786128"/>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388C69E5-4B55-45FC-B531-D0F23D3E0EF5}"/>
              </a:ext>
            </a:extLst>
          </p:cNvPr>
          <p:cNvCxnSpPr>
            <a:cxnSpLocks/>
          </p:cNvCxnSpPr>
          <p:nvPr/>
        </p:nvCxnSpPr>
        <p:spPr>
          <a:xfrm>
            <a:off x="12977153" y="6484334"/>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1E222038-F4D0-4063-830B-175CE5266586}"/>
              </a:ext>
            </a:extLst>
          </p:cNvPr>
          <p:cNvCxnSpPr>
            <a:cxnSpLocks/>
            <a:endCxn id="89" idx="1"/>
          </p:cNvCxnSpPr>
          <p:nvPr/>
        </p:nvCxnSpPr>
        <p:spPr>
          <a:xfrm>
            <a:off x="12947168" y="6535968"/>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1FC6F6CE-7573-4613-A36A-8647036B9BE9}"/>
              </a:ext>
            </a:extLst>
          </p:cNvPr>
          <p:cNvCxnSpPr>
            <a:cxnSpLocks/>
            <a:stCxn id="70" idx="6"/>
          </p:cNvCxnSpPr>
          <p:nvPr/>
        </p:nvCxnSpPr>
        <p:spPr>
          <a:xfrm flipV="1">
            <a:off x="13031751" y="8713848"/>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A637C435-609F-425B-97D3-A3CEF16F520C}"/>
              </a:ext>
            </a:extLst>
          </p:cNvPr>
          <p:cNvCxnSpPr>
            <a:cxnSpLocks/>
          </p:cNvCxnSpPr>
          <p:nvPr/>
        </p:nvCxnSpPr>
        <p:spPr>
          <a:xfrm>
            <a:off x="13164460" y="10267594"/>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0D94F652-0DB9-45FA-AB90-4B56CC145CA0}"/>
              </a:ext>
            </a:extLst>
          </p:cNvPr>
          <p:cNvCxnSpPr>
            <a:cxnSpLocks/>
          </p:cNvCxnSpPr>
          <p:nvPr/>
        </p:nvCxnSpPr>
        <p:spPr>
          <a:xfrm flipV="1">
            <a:off x="12922555" y="12695503"/>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24F5707A-E801-4669-90BE-22920DEEE9B3}"/>
              </a:ext>
            </a:extLst>
          </p:cNvPr>
          <p:cNvCxnSpPr>
            <a:cxnSpLocks/>
            <a:endCxn id="83" idx="3"/>
          </p:cNvCxnSpPr>
          <p:nvPr/>
        </p:nvCxnSpPr>
        <p:spPr>
          <a:xfrm flipV="1">
            <a:off x="12777646" y="9185139"/>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6A87FC1-28EF-48E2-94FF-993BD6065A7B}"/>
              </a:ext>
            </a:extLst>
          </p:cNvPr>
          <p:cNvCxnSpPr>
            <a:cxnSpLocks/>
          </p:cNvCxnSpPr>
          <p:nvPr/>
        </p:nvCxnSpPr>
        <p:spPr>
          <a:xfrm>
            <a:off x="17808729" y="8551213"/>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43595CEC-4964-436F-8589-218C48637EFB}"/>
              </a:ext>
            </a:extLst>
          </p:cNvPr>
          <p:cNvCxnSpPr>
            <a:cxnSpLocks/>
          </p:cNvCxnSpPr>
          <p:nvPr/>
        </p:nvCxnSpPr>
        <p:spPr>
          <a:xfrm flipV="1">
            <a:off x="17705184" y="10748724"/>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6" name="Rectangle 125">
            <a:extLst>
              <a:ext uri="{FF2B5EF4-FFF2-40B4-BE49-F238E27FC236}">
                <a16:creationId xmlns:a16="http://schemas.microsoft.com/office/drawing/2014/main" id="{A7076FAA-92B8-479C-9863-6D808F99A557}"/>
              </a:ext>
            </a:extLst>
          </p:cNvPr>
          <p:cNvSpPr/>
          <p:nvPr/>
        </p:nvSpPr>
        <p:spPr>
          <a:xfrm>
            <a:off x="27150603" y="9140378"/>
            <a:ext cx="4005904" cy="1569660"/>
          </a:xfrm>
          <a:prstGeom prst="rect">
            <a:avLst/>
          </a:prstGeom>
        </p:spPr>
        <p:txBody>
          <a:bodyPr wrap="square">
            <a:spAutoFit/>
          </a:bodyPr>
          <a:lstStyle/>
          <a:p>
            <a:r>
              <a:rPr lang="en-US" sz="9600" i="1" dirty="0"/>
              <a:t>W</a:t>
            </a:r>
            <a:r>
              <a:rPr lang="en-US" sz="9600" i="1" baseline="-25000" dirty="0"/>
              <a:t>1</a:t>
            </a:r>
            <a:r>
              <a:rPr lang="en-US" sz="9600" i="1" baseline="30000" dirty="0"/>
              <a:t>[2]</a:t>
            </a:r>
            <a:endParaRPr lang="en-US" sz="9600" dirty="0"/>
          </a:p>
        </p:txBody>
      </p:sp>
      <p:cxnSp>
        <p:nvCxnSpPr>
          <p:cNvPr id="129" name="Straight Arrow Connector 128">
            <a:extLst>
              <a:ext uri="{FF2B5EF4-FFF2-40B4-BE49-F238E27FC236}">
                <a16:creationId xmlns:a16="http://schemas.microsoft.com/office/drawing/2014/main" id="{DA849457-2FEB-410D-A5C3-AF1EE202834E}"/>
              </a:ext>
            </a:extLst>
          </p:cNvPr>
          <p:cNvCxnSpPr>
            <a:cxnSpLocks/>
          </p:cNvCxnSpPr>
          <p:nvPr/>
        </p:nvCxnSpPr>
        <p:spPr>
          <a:xfrm flipH="1">
            <a:off x="29929497" y="8599252"/>
            <a:ext cx="680108" cy="9033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4B8D6804-CA81-440E-8004-9045EF6125C1}"/>
              </a:ext>
            </a:extLst>
          </p:cNvPr>
          <p:cNvCxnSpPr>
            <a:cxnSpLocks/>
          </p:cNvCxnSpPr>
          <p:nvPr/>
        </p:nvCxnSpPr>
        <p:spPr>
          <a:xfrm flipH="1" flipV="1">
            <a:off x="28770146" y="10660484"/>
            <a:ext cx="1046356" cy="88599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6CA43A79-3E18-4736-8A9F-0059A8C1D177}"/>
              </a:ext>
            </a:extLst>
          </p:cNvPr>
          <p:cNvSpPr txBox="1"/>
          <p:nvPr/>
        </p:nvSpPr>
        <p:spPr>
          <a:xfrm>
            <a:off x="30609605" y="8136103"/>
            <a:ext cx="3697070" cy="1754326"/>
          </a:xfrm>
          <a:prstGeom prst="rect">
            <a:avLst/>
          </a:prstGeom>
          <a:noFill/>
        </p:spPr>
        <p:txBody>
          <a:bodyPr wrap="square" rtlCol="0">
            <a:spAutoFit/>
          </a:bodyPr>
          <a:lstStyle/>
          <a:p>
            <a:r>
              <a:rPr lang="en-US" dirty="0"/>
              <a:t>Index of layer</a:t>
            </a:r>
          </a:p>
        </p:txBody>
      </p:sp>
      <p:sp>
        <p:nvSpPr>
          <p:cNvPr id="135" name="TextBox 134">
            <a:extLst>
              <a:ext uri="{FF2B5EF4-FFF2-40B4-BE49-F238E27FC236}">
                <a16:creationId xmlns:a16="http://schemas.microsoft.com/office/drawing/2014/main" id="{6479E09F-453C-4B6A-8765-4615CC6429FA}"/>
              </a:ext>
            </a:extLst>
          </p:cNvPr>
          <p:cNvSpPr txBox="1"/>
          <p:nvPr/>
        </p:nvSpPr>
        <p:spPr>
          <a:xfrm>
            <a:off x="29583692" y="11818340"/>
            <a:ext cx="3697070" cy="1754326"/>
          </a:xfrm>
          <a:prstGeom prst="rect">
            <a:avLst/>
          </a:prstGeom>
          <a:noFill/>
        </p:spPr>
        <p:txBody>
          <a:bodyPr wrap="square" rtlCol="0">
            <a:spAutoFit/>
          </a:bodyPr>
          <a:lstStyle/>
          <a:p>
            <a:r>
              <a:rPr lang="en-US" dirty="0"/>
              <a:t>Index of neuron</a:t>
            </a:r>
          </a:p>
        </p:txBody>
      </p:sp>
    </p:spTree>
    <p:extLst>
      <p:ext uri="{BB962C8B-B14F-4D97-AF65-F5344CB8AC3E}">
        <p14:creationId xmlns:p14="http://schemas.microsoft.com/office/powerpoint/2010/main" val="2858414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p:pic>
        <p:nvPicPr>
          <p:cNvPr id="10" name="Picture 9">
            <a:extLst>
              <a:ext uri="{FF2B5EF4-FFF2-40B4-BE49-F238E27FC236}">
                <a16:creationId xmlns:a16="http://schemas.microsoft.com/office/drawing/2014/main" id="{9684B5FB-89A4-4897-A767-BA8200437D5F}"/>
              </a:ext>
            </a:extLst>
          </p:cNvPr>
          <p:cNvPicPr>
            <a:picLocks noChangeAspect="1"/>
          </p:cNvPicPr>
          <p:nvPr/>
        </p:nvPicPr>
        <p:blipFill>
          <a:blip r:embed="rId2"/>
          <a:stretch>
            <a:fillRect/>
          </a:stretch>
        </p:blipFill>
        <p:spPr>
          <a:xfrm>
            <a:off x="2269325" y="7711103"/>
            <a:ext cx="3863846" cy="5151794"/>
          </a:xfrm>
          <a:prstGeom prst="rect">
            <a:avLst/>
          </a:prstGeom>
        </p:spPr>
      </p:pic>
      <p:cxnSp>
        <p:nvCxnSpPr>
          <p:cNvPr id="12" name="Straight Arrow Connector 11">
            <a:extLst>
              <a:ext uri="{FF2B5EF4-FFF2-40B4-BE49-F238E27FC236}">
                <a16:creationId xmlns:a16="http://schemas.microsoft.com/office/drawing/2014/main" id="{CBCDC8E0-E24C-4AC7-A40C-A0860C696D21}"/>
              </a:ext>
            </a:extLst>
          </p:cNvPr>
          <p:cNvCxnSpPr>
            <a:cxnSpLocks/>
          </p:cNvCxnSpPr>
          <p:nvPr/>
        </p:nvCxnSpPr>
        <p:spPr>
          <a:xfrm>
            <a:off x="6507171"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84B658E-E09C-488E-8888-8CA3ADAF9181}"/>
              </a:ext>
            </a:extLst>
          </p:cNvPr>
          <p:cNvSpPr txBox="1"/>
          <p:nvPr/>
        </p:nvSpPr>
        <p:spPr>
          <a:xfrm>
            <a:off x="6306449" y="9326207"/>
            <a:ext cx="2659131" cy="923330"/>
          </a:xfrm>
          <a:prstGeom prst="rect">
            <a:avLst/>
          </a:prstGeom>
          <a:noFill/>
        </p:spPr>
        <p:txBody>
          <a:bodyPr wrap="square" rtlCol="0">
            <a:spAutoFit/>
          </a:bodyPr>
          <a:lstStyle/>
          <a:p>
            <a:r>
              <a:rPr lang="en-US" dirty="0"/>
              <a:t>flatten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9D9997-AC72-4E3C-BB19-64DBDD2DACF5}"/>
                  </a:ext>
                </a:extLst>
              </p:cNvPr>
              <p:cNvSpPr/>
              <p:nvPr/>
            </p:nvSpPr>
            <p:spPr>
              <a:xfrm>
                <a:off x="7987778" y="986279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5" name="Rectangle 4">
                <a:extLst>
                  <a:ext uri="{FF2B5EF4-FFF2-40B4-BE49-F238E27FC236}">
                    <a16:creationId xmlns:a16="http://schemas.microsoft.com/office/drawing/2014/main" id="{B19D9997-AC72-4E3C-BB19-64DBDD2DACF5}"/>
                  </a:ext>
                </a:extLst>
              </p:cNvPr>
              <p:cNvSpPr>
                <a:spLocks noRot="1" noChangeAspect="1" noMove="1" noResize="1" noEditPoints="1" noAdjustHandles="1" noChangeArrowheads="1" noChangeShapeType="1" noTextEdit="1"/>
              </p:cNvSpPr>
              <p:nvPr/>
            </p:nvSpPr>
            <p:spPr>
              <a:xfrm>
                <a:off x="7987778" y="9862798"/>
                <a:ext cx="856325" cy="923330"/>
              </a:xfrm>
              <a:prstGeom prst="rect">
                <a:avLst/>
              </a:prstGeo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FDFF8A1-A10E-48AD-B155-9BC1AF237253}"/>
              </a:ext>
            </a:extLst>
          </p:cNvPr>
          <p:cNvGrpSpPr/>
          <p:nvPr/>
        </p:nvGrpSpPr>
        <p:grpSpPr>
          <a:xfrm>
            <a:off x="10580030" y="5233169"/>
            <a:ext cx="2451721" cy="2502330"/>
            <a:chOff x="29684546" y="3672871"/>
            <a:chExt cx="3992137" cy="3639760"/>
          </a:xfrm>
        </p:grpSpPr>
        <p:cxnSp>
          <p:nvCxnSpPr>
            <p:cNvPr id="23" name="Straight Connector 22">
              <a:extLst>
                <a:ext uri="{FF2B5EF4-FFF2-40B4-BE49-F238E27FC236}">
                  <a16:creationId xmlns:a16="http://schemas.microsoft.com/office/drawing/2014/main" id="{9757BEA5-C23E-4B5E-9AD5-D42A5C7F53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4" name="Group 23">
              <a:extLst>
                <a:ext uri="{FF2B5EF4-FFF2-40B4-BE49-F238E27FC236}">
                  <a16:creationId xmlns:a16="http://schemas.microsoft.com/office/drawing/2014/main" id="{598E2DEC-A8CC-4E6F-8091-3AD99FF3AAFD}"/>
                </a:ext>
              </a:extLst>
            </p:cNvPr>
            <p:cNvGrpSpPr/>
            <p:nvPr/>
          </p:nvGrpSpPr>
          <p:grpSpPr>
            <a:xfrm>
              <a:off x="29684546" y="3672871"/>
              <a:ext cx="3992137" cy="3639760"/>
              <a:chOff x="8497229" y="9317955"/>
              <a:chExt cx="3992137" cy="3639760"/>
            </a:xfrm>
          </p:grpSpPr>
          <p:sp>
            <p:nvSpPr>
              <p:cNvPr id="25" name="Oval 24">
                <a:extLst>
                  <a:ext uri="{FF2B5EF4-FFF2-40B4-BE49-F238E27FC236}">
                    <a16:creationId xmlns:a16="http://schemas.microsoft.com/office/drawing/2014/main" id="{82807493-E0AF-403F-968E-14B363424C14}"/>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6" name="TextBox 25">
                <a:extLst>
                  <a:ext uri="{FF2B5EF4-FFF2-40B4-BE49-F238E27FC236}">
                    <a16:creationId xmlns:a16="http://schemas.microsoft.com/office/drawing/2014/main" id="{68296010-7FED-4C90-8297-02908483F02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7" name="TextBox 26">
                <a:extLst>
                  <a:ext uri="{FF2B5EF4-FFF2-40B4-BE49-F238E27FC236}">
                    <a16:creationId xmlns:a16="http://schemas.microsoft.com/office/drawing/2014/main" id="{F72A5551-910F-4CF9-89A2-8AB21D55415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E8845D98-B533-496D-8221-66537838206E}"/>
              </a:ext>
            </a:extLst>
          </p:cNvPr>
          <p:cNvCxnSpPr>
            <a:cxnSpLocks/>
          </p:cNvCxnSpPr>
          <p:nvPr/>
        </p:nvCxnSpPr>
        <p:spPr>
          <a:xfrm>
            <a:off x="22310186" y="1024141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EA8E5D0-5C98-4772-8E01-A88B044931E3}"/>
                  </a:ext>
                </a:extLst>
              </p:cNvPr>
              <p:cNvSpPr/>
              <p:nvPr/>
            </p:nvSpPr>
            <p:spPr>
              <a:xfrm>
                <a:off x="23902937" y="9713762"/>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31" name="Rectangle 30">
                <a:extLst>
                  <a:ext uri="{FF2B5EF4-FFF2-40B4-BE49-F238E27FC236}">
                    <a16:creationId xmlns:a16="http://schemas.microsoft.com/office/drawing/2014/main" id="{3EA8E5D0-5C98-4772-8E01-A88B044931E3}"/>
                  </a:ext>
                </a:extLst>
              </p:cNvPr>
              <p:cNvSpPr>
                <a:spLocks noRot="1" noChangeAspect="1" noMove="1" noResize="1" noEditPoints="1" noAdjustHandles="1" noChangeArrowheads="1" noChangeShapeType="1" noTextEdit="1"/>
              </p:cNvSpPr>
              <p:nvPr/>
            </p:nvSpPr>
            <p:spPr>
              <a:xfrm>
                <a:off x="23902937" y="9713762"/>
                <a:ext cx="1490986" cy="958852"/>
              </a:xfrm>
              <a:prstGeom prst="rect">
                <a:avLst/>
              </a:prstGeom>
              <a:blipFill>
                <a:blip r:embed="rId4"/>
                <a:stretch>
                  <a:fillRect/>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F4A4BDF2-D304-4FF2-AE94-8BEB0C004CF7}"/>
              </a:ext>
            </a:extLst>
          </p:cNvPr>
          <p:cNvGrpSpPr/>
          <p:nvPr/>
        </p:nvGrpSpPr>
        <p:grpSpPr>
          <a:xfrm>
            <a:off x="10580030" y="9044152"/>
            <a:ext cx="2451721" cy="2502330"/>
            <a:chOff x="29684546" y="3672871"/>
            <a:chExt cx="3992137" cy="3639760"/>
          </a:xfrm>
        </p:grpSpPr>
        <p:cxnSp>
          <p:nvCxnSpPr>
            <p:cNvPr id="66" name="Straight Connector 65">
              <a:extLst>
                <a:ext uri="{FF2B5EF4-FFF2-40B4-BE49-F238E27FC236}">
                  <a16:creationId xmlns:a16="http://schemas.microsoft.com/office/drawing/2014/main" id="{ED785BA1-8282-403C-8F04-F53528E0E9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69" name="Group 68">
              <a:extLst>
                <a:ext uri="{FF2B5EF4-FFF2-40B4-BE49-F238E27FC236}">
                  <a16:creationId xmlns:a16="http://schemas.microsoft.com/office/drawing/2014/main" id="{F5D4C25F-BCC5-48B7-88C0-CC01BBF11EBD}"/>
                </a:ext>
              </a:extLst>
            </p:cNvPr>
            <p:cNvGrpSpPr/>
            <p:nvPr/>
          </p:nvGrpSpPr>
          <p:grpSpPr>
            <a:xfrm>
              <a:off x="29684546" y="3672871"/>
              <a:ext cx="3992137" cy="3639760"/>
              <a:chOff x="8497229" y="9317955"/>
              <a:chExt cx="3992137" cy="3639760"/>
            </a:xfrm>
          </p:grpSpPr>
          <p:sp>
            <p:nvSpPr>
              <p:cNvPr id="70" name="Oval 69">
                <a:extLst>
                  <a:ext uri="{FF2B5EF4-FFF2-40B4-BE49-F238E27FC236}">
                    <a16:creationId xmlns:a16="http://schemas.microsoft.com/office/drawing/2014/main" id="{77649FA9-482D-4C7E-8C12-A7ACEF0D87EC}"/>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2" name="TextBox 71">
                <a:extLst>
                  <a:ext uri="{FF2B5EF4-FFF2-40B4-BE49-F238E27FC236}">
                    <a16:creationId xmlns:a16="http://schemas.microsoft.com/office/drawing/2014/main" id="{5E298638-7579-4A05-83AA-604D1AECB86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3" name="TextBox 72">
                <a:extLst>
                  <a:ext uri="{FF2B5EF4-FFF2-40B4-BE49-F238E27FC236}">
                    <a16:creationId xmlns:a16="http://schemas.microsoft.com/office/drawing/2014/main" id="{D13B4F22-3A6E-4DA5-850B-502EDFBD99C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74" name="Group 73">
            <a:extLst>
              <a:ext uri="{FF2B5EF4-FFF2-40B4-BE49-F238E27FC236}">
                <a16:creationId xmlns:a16="http://schemas.microsoft.com/office/drawing/2014/main" id="{CBA5D6D9-EF20-4A84-8620-4B1AB511A106}"/>
              </a:ext>
            </a:extLst>
          </p:cNvPr>
          <p:cNvGrpSpPr/>
          <p:nvPr/>
        </p:nvGrpSpPr>
        <p:grpSpPr>
          <a:xfrm>
            <a:off x="10525432" y="13025807"/>
            <a:ext cx="2451721" cy="2502330"/>
            <a:chOff x="29684546" y="3672871"/>
            <a:chExt cx="3992137" cy="3639760"/>
          </a:xfrm>
        </p:grpSpPr>
        <p:cxnSp>
          <p:nvCxnSpPr>
            <p:cNvPr id="75" name="Straight Connector 74">
              <a:extLst>
                <a:ext uri="{FF2B5EF4-FFF2-40B4-BE49-F238E27FC236}">
                  <a16:creationId xmlns:a16="http://schemas.microsoft.com/office/drawing/2014/main" id="{943BD55E-510D-497A-B913-53FE360AAF80}"/>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76" name="Group 75">
              <a:extLst>
                <a:ext uri="{FF2B5EF4-FFF2-40B4-BE49-F238E27FC236}">
                  <a16:creationId xmlns:a16="http://schemas.microsoft.com/office/drawing/2014/main" id="{A5F924E2-E2C6-4593-9C71-870773C015C9}"/>
                </a:ext>
              </a:extLst>
            </p:cNvPr>
            <p:cNvGrpSpPr/>
            <p:nvPr/>
          </p:nvGrpSpPr>
          <p:grpSpPr>
            <a:xfrm>
              <a:off x="29684546" y="3672871"/>
              <a:ext cx="3992137" cy="3639760"/>
              <a:chOff x="8497229" y="9317955"/>
              <a:chExt cx="3992137" cy="3639760"/>
            </a:xfrm>
          </p:grpSpPr>
          <p:sp>
            <p:nvSpPr>
              <p:cNvPr id="77" name="Oval 76">
                <a:extLst>
                  <a:ext uri="{FF2B5EF4-FFF2-40B4-BE49-F238E27FC236}">
                    <a16:creationId xmlns:a16="http://schemas.microsoft.com/office/drawing/2014/main" id="{03AAC763-1CF5-4D8A-8748-0AEA80445AC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8" name="TextBox 77">
                <a:extLst>
                  <a:ext uri="{FF2B5EF4-FFF2-40B4-BE49-F238E27FC236}">
                    <a16:creationId xmlns:a16="http://schemas.microsoft.com/office/drawing/2014/main" id="{3158A90A-52FB-441B-8BC7-61249A8382E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9" name="TextBox 78">
                <a:extLst>
                  <a:ext uri="{FF2B5EF4-FFF2-40B4-BE49-F238E27FC236}">
                    <a16:creationId xmlns:a16="http://schemas.microsoft.com/office/drawing/2014/main" id="{61EF2B80-4CC3-4A37-81B2-4513AF93E94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80" name="Group 79">
            <a:extLst>
              <a:ext uri="{FF2B5EF4-FFF2-40B4-BE49-F238E27FC236}">
                <a16:creationId xmlns:a16="http://schemas.microsoft.com/office/drawing/2014/main" id="{86D4457F-E7E0-49DD-89FA-313638E6F090}"/>
              </a:ext>
            </a:extLst>
          </p:cNvPr>
          <p:cNvGrpSpPr/>
          <p:nvPr/>
        </p:nvGrpSpPr>
        <p:grpSpPr>
          <a:xfrm>
            <a:off x="15375054" y="7049267"/>
            <a:ext cx="2451721" cy="2502330"/>
            <a:chOff x="29684546" y="3672871"/>
            <a:chExt cx="3992137" cy="3639760"/>
          </a:xfrm>
        </p:grpSpPr>
        <p:cxnSp>
          <p:nvCxnSpPr>
            <p:cNvPr id="81" name="Straight Connector 80">
              <a:extLst>
                <a:ext uri="{FF2B5EF4-FFF2-40B4-BE49-F238E27FC236}">
                  <a16:creationId xmlns:a16="http://schemas.microsoft.com/office/drawing/2014/main" id="{543E7661-397B-493F-86D7-77E24F3B0BD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2" name="Group 81">
              <a:extLst>
                <a:ext uri="{FF2B5EF4-FFF2-40B4-BE49-F238E27FC236}">
                  <a16:creationId xmlns:a16="http://schemas.microsoft.com/office/drawing/2014/main" id="{A3393664-1C64-4AD6-B16F-8024F73385B7}"/>
                </a:ext>
              </a:extLst>
            </p:cNvPr>
            <p:cNvGrpSpPr/>
            <p:nvPr/>
          </p:nvGrpSpPr>
          <p:grpSpPr>
            <a:xfrm>
              <a:off x="29684546" y="3672871"/>
              <a:ext cx="3992137" cy="3639760"/>
              <a:chOff x="8497229" y="9317955"/>
              <a:chExt cx="3992137" cy="3639760"/>
            </a:xfrm>
          </p:grpSpPr>
          <p:sp>
            <p:nvSpPr>
              <p:cNvPr id="83" name="Oval 82">
                <a:extLst>
                  <a:ext uri="{FF2B5EF4-FFF2-40B4-BE49-F238E27FC236}">
                    <a16:creationId xmlns:a16="http://schemas.microsoft.com/office/drawing/2014/main" id="{54D966B8-30A7-4649-B7E9-F9E4AC888681}"/>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84" name="TextBox 83">
                <a:extLst>
                  <a:ext uri="{FF2B5EF4-FFF2-40B4-BE49-F238E27FC236}">
                    <a16:creationId xmlns:a16="http://schemas.microsoft.com/office/drawing/2014/main" id="{C69543C4-45B5-47B7-90A0-B1E41B78FE6E}"/>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85" name="TextBox 84">
                <a:extLst>
                  <a:ext uri="{FF2B5EF4-FFF2-40B4-BE49-F238E27FC236}">
                    <a16:creationId xmlns:a16="http://schemas.microsoft.com/office/drawing/2014/main" id="{CF57667A-2A11-42AF-ACF0-4D05EDC26D39}"/>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86" name="Group 85">
            <a:extLst>
              <a:ext uri="{FF2B5EF4-FFF2-40B4-BE49-F238E27FC236}">
                <a16:creationId xmlns:a16="http://schemas.microsoft.com/office/drawing/2014/main" id="{EA1FF134-810D-4B49-B241-775C13E34774}"/>
              </a:ext>
            </a:extLst>
          </p:cNvPr>
          <p:cNvGrpSpPr/>
          <p:nvPr/>
        </p:nvGrpSpPr>
        <p:grpSpPr>
          <a:xfrm>
            <a:off x="15308495" y="11030922"/>
            <a:ext cx="2451721" cy="2502330"/>
            <a:chOff x="29684546" y="3672871"/>
            <a:chExt cx="3992137" cy="3639760"/>
          </a:xfrm>
        </p:grpSpPr>
        <p:cxnSp>
          <p:nvCxnSpPr>
            <p:cNvPr id="87" name="Straight Connector 86">
              <a:extLst>
                <a:ext uri="{FF2B5EF4-FFF2-40B4-BE49-F238E27FC236}">
                  <a16:creationId xmlns:a16="http://schemas.microsoft.com/office/drawing/2014/main" id="{6FCAB99D-8C6C-4F53-A320-2768BA6BD24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8" name="Group 87">
              <a:extLst>
                <a:ext uri="{FF2B5EF4-FFF2-40B4-BE49-F238E27FC236}">
                  <a16:creationId xmlns:a16="http://schemas.microsoft.com/office/drawing/2014/main" id="{A2777FD2-BCB3-4644-B9E7-5C4CEDF17F08}"/>
                </a:ext>
              </a:extLst>
            </p:cNvPr>
            <p:cNvGrpSpPr/>
            <p:nvPr/>
          </p:nvGrpSpPr>
          <p:grpSpPr>
            <a:xfrm>
              <a:off x="29684546" y="3672871"/>
              <a:ext cx="3992137" cy="3639760"/>
              <a:chOff x="8497229" y="9317955"/>
              <a:chExt cx="3992137" cy="3639760"/>
            </a:xfrm>
          </p:grpSpPr>
          <p:sp>
            <p:nvSpPr>
              <p:cNvPr id="89" name="Oval 88">
                <a:extLst>
                  <a:ext uri="{FF2B5EF4-FFF2-40B4-BE49-F238E27FC236}">
                    <a16:creationId xmlns:a16="http://schemas.microsoft.com/office/drawing/2014/main" id="{28A959E1-503D-459D-AAB2-61F5EBECC59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0" name="TextBox 89">
                <a:extLst>
                  <a:ext uri="{FF2B5EF4-FFF2-40B4-BE49-F238E27FC236}">
                    <a16:creationId xmlns:a16="http://schemas.microsoft.com/office/drawing/2014/main" id="{29FF9652-E664-4822-B128-58FEC788B04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1" name="TextBox 90">
                <a:extLst>
                  <a:ext uri="{FF2B5EF4-FFF2-40B4-BE49-F238E27FC236}">
                    <a16:creationId xmlns:a16="http://schemas.microsoft.com/office/drawing/2014/main" id="{1ECFD04E-2E86-4494-A8D4-65F4D8913766}"/>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92" name="Group 91">
            <a:extLst>
              <a:ext uri="{FF2B5EF4-FFF2-40B4-BE49-F238E27FC236}">
                <a16:creationId xmlns:a16="http://schemas.microsoft.com/office/drawing/2014/main" id="{423F45E1-024A-4284-822E-329D7F30790E}"/>
              </a:ext>
            </a:extLst>
          </p:cNvPr>
          <p:cNvGrpSpPr/>
          <p:nvPr/>
        </p:nvGrpSpPr>
        <p:grpSpPr>
          <a:xfrm>
            <a:off x="19821913" y="8995903"/>
            <a:ext cx="2451721" cy="2502330"/>
            <a:chOff x="29684546" y="3672871"/>
            <a:chExt cx="3992137" cy="3639760"/>
          </a:xfrm>
        </p:grpSpPr>
        <p:cxnSp>
          <p:nvCxnSpPr>
            <p:cNvPr id="93" name="Straight Connector 92">
              <a:extLst>
                <a:ext uri="{FF2B5EF4-FFF2-40B4-BE49-F238E27FC236}">
                  <a16:creationId xmlns:a16="http://schemas.microsoft.com/office/drawing/2014/main" id="{BEBD40A9-42B0-491F-A53C-60EC75806D1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94" name="Group 93">
              <a:extLst>
                <a:ext uri="{FF2B5EF4-FFF2-40B4-BE49-F238E27FC236}">
                  <a16:creationId xmlns:a16="http://schemas.microsoft.com/office/drawing/2014/main" id="{31AD23C2-EE2A-4310-9F71-225F412DDD17}"/>
                </a:ext>
              </a:extLst>
            </p:cNvPr>
            <p:cNvGrpSpPr/>
            <p:nvPr/>
          </p:nvGrpSpPr>
          <p:grpSpPr>
            <a:xfrm>
              <a:off x="29684546" y="3672871"/>
              <a:ext cx="3992137" cy="3639760"/>
              <a:chOff x="8497229" y="9317955"/>
              <a:chExt cx="3992137" cy="3639760"/>
            </a:xfrm>
          </p:grpSpPr>
          <p:sp>
            <p:nvSpPr>
              <p:cNvPr id="95" name="Oval 94">
                <a:extLst>
                  <a:ext uri="{FF2B5EF4-FFF2-40B4-BE49-F238E27FC236}">
                    <a16:creationId xmlns:a16="http://schemas.microsoft.com/office/drawing/2014/main" id="{B02D50E2-531A-4618-A258-119E754BCD99}"/>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6" name="TextBox 95">
                <a:extLst>
                  <a:ext uri="{FF2B5EF4-FFF2-40B4-BE49-F238E27FC236}">
                    <a16:creationId xmlns:a16="http://schemas.microsoft.com/office/drawing/2014/main" id="{F1C225C7-4873-46E7-A31E-1AE0737E392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7" name="TextBox 96">
                <a:extLst>
                  <a:ext uri="{FF2B5EF4-FFF2-40B4-BE49-F238E27FC236}">
                    <a16:creationId xmlns:a16="http://schemas.microsoft.com/office/drawing/2014/main" id="{24F83E80-2961-4A00-80AD-6C5DF9066A6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98" name="Straight Arrow Connector 97">
            <a:extLst>
              <a:ext uri="{FF2B5EF4-FFF2-40B4-BE49-F238E27FC236}">
                <a16:creationId xmlns:a16="http://schemas.microsoft.com/office/drawing/2014/main" id="{C943C98F-0DBC-48E2-A1B9-EFD4AA6276B5}"/>
              </a:ext>
            </a:extLst>
          </p:cNvPr>
          <p:cNvCxnSpPr>
            <a:cxnSpLocks/>
          </p:cNvCxnSpPr>
          <p:nvPr/>
        </p:nvCxnSpPr>
        <p:spPr>
          <a:xfrm>
            <a:off x="8844103"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03AE429-BF40-41DD-B710-E5B3B019927B}"/>
              </a:ext>
            </a:extLst>
          </p:cNvPr>
          <p:cNvCxnSpPr>
            <a:cxnSpLocks/>
            <a:stCxn id="2" idx="3"/>
            <a:endCxn id="25" idx="2"/>
          </p:cNvCxnSpPr>
          <p:nvPr/>
        </p:nvCxnSpPr>
        <p:spPr>
          <a:xfrm flipV="1">
            <a:off x="8965580" y="6484334"/>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C0A1BBE-A10D-468C-B94B-3DCAD2924BB7}"/>
              </a:ext>
            </a:extLst>
          </p:cNvPr>
          <p:cNvCxnSpPr>
            <a:cxnSpLocks/>
            <a:endCxn id="77" idx="2"/>
          </p:cNvCxnSpPr>
          <p:nvPr/>
        </p:nvCxnSpPr>
        <p:spPr>
          <a:xfrm>
            <a:off x="8894411" y="10786128"/>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388C69E5-4B55-45FC-B531-D0F23D3E0EF5}"/>
              </a:ext>
            </a:extLst>
          </p:cNvPr>
          <p:cNvCxnSpPr>
            <a:cxnSpLocks/>
          </p:cNvCxnSpPr>
          <p:nvPr/>
        </p:nvCxnSpPr>
        <p:spPr>
          <a:xfrm>
            <a:off x="12977153" y="6484334"/>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1E222038-F4D0-4063-830B-175CE5266586}"/>
              </a:ext>
            </a:extLst>
          </p:cNvPr>
          <p:cNvCxnSpPr>
            <a:cxnSpLocks/>
            <a:endCxn id="89" idx="1"/>
          </p:cNvCxnSpPr>
          <p:nvPr/>
        </p:nvCxnSpPr>
        <p:spPr>
          <a:xfrm>
            <a:off x="12947168" y="6535968"/>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1FC6F6CE-7573-4613-A36A-8647036B9BE9}"/>
              </a:ext>
            </a:extLst>
          </p:cNvPr>
          <p:cNvCxnSpPr>
            <a:cxnSpLocks/>
            <a:stCxn id="70" idx="6"/>
          </p:cNvCxnSpPr>
          <p:nvPr/>
        </p:nvCxnSpPr>
        <p:spPr>
          <a:xfrm flipV="1">
            <a:off x="13031751" y="8713848"/>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A637C435-609F-425B-97D3-A3CEF16F520C}"/>
              </a:ext>
            </a:extLst>
          </p:cNvPr>
          <p:cNvCxnSpPr>
            <a:cxnSpLocks/>
          </p:cNvCxnSpPr>
          <p:nvPr/>
        </p:nvCxnSpPr>
        <p:spPr>
          <a:xfrm>
            <a:off x="13164460" y="10267594"/>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0D94F652-0DB9-45FA-AB90-4B56CC145CA0}"/>
              </a:ext>
            </a:extLst>
          </p:cNvPr>
          <p:cNvCxnSpPr>
            <a:cxnSpLocks/>
          </p:cNvCxnSpPr>
          <p:nvPr/>
        </p:nvCxnSpPr>
        <p:spPr>
          <a:xfrm flipV="1">
            <a:off x="12922555" y="12695503"/>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24F5707A-E801-4669-90BE-22920DEEE9B3}"/>
              </a:ext>
            </a:extLst>
          </p:cNvPr>
          <p:cNvCxnSpPr>
            <a:cxnSpLocks/>
            <a:endCxn id="83" idx="3"/>
          </p:cNvCxnSpPr>
          <p:nvPr/>
        </p:nvCxnSpPr>
        <p:spPr>
          <a:xfrm flipV="1">
            <a:off x="12777646" y="9185139"/>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6A87FC1-28EF-48E2-94FF-993BD6065A7B}"/>
              </a:ext>
            </a:extLst>
          </p:cNvPr>
          <p:cNvCxnSpPr>
            <a:cxnSpLocks/>
          </p:cNvCxnSpPr>
          <p:nvPr/>
        </p:nvCxnSpPr>
        <p:spPr>
          <a:xfrm>
            <a:off x="17808729" y="8551213"/>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43595CEC-4964-436F-8589-218C48637EFB}"/>
              </a:ext>
            </a:extLst>
          </p:cNvPr>
          <p:cNvCxnSpPr>
            <a:cxnSpLocks/>
          </p:cNvCxnSpPr>
          <p:nvPr/>
        </p:nvCxnSpPr>
        <p:spPr>
          <a:xfrm flipV="1">
            <a:off x="17705184" y="10748724"/>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6" name="Rectangle 125">
            <a:extLst>
              <a:ext uri="{FF2B5EF4-FFF2-40B4-BE49-F238E27FC236}">
                <a16:creationId xmlns:a16="http://schemas.microsoft.com/office/drawing/2014/main" id="{A7076FAA-92B8-479C-9863-6D808F99A557}"/>
              </a:ext>
            </a:extLst>
          </p:cNvPr>
          <p:cNvSpPr/>
          <p:nvPr/>
        </p:nvSpPr>
        <p:spPr>
          <a:xfrm>
            <a:off x="27150603" y="9140378"/>
            <a:ext cx="4005904" cy="1569660"/>
          </a:xfrm>
          <a:prstGeom prst="rect">
            <a:avLst/>
          </a:prstGeom>
        </p:spPr>
        <p:txBody>
          <a:bodyPr wrap="square">
            <a:spAutoFit/>
          </a:bodyPr>
          <a:lstStyle/>
          <a:p>
            <a:r>
              <a:rPr lang="en-US" sz="9600" i="1" dirty="0"/>
              <a:t>W</a:t>
            </a:r>
            <a:r>
              <a:rPr lang="en-US" sz="9600" i="1" baseline="-25000" dirty="0"/>
              <a:t>1</a:t>
            </a:r>
            <a:r>
              <a:rPr lang="en-US" sz="9600" i="1" baseline="30000" dirty="0"/>
              <a:t>[2]</a:t>
            </a:r>
            <a:endParaRPr lang="en-US" sz="9600" dirty="0"/>
          </a:p>
        </p:txBody>
      </p:sp>
      <p:cxnSp>
        <p:nvCxnSpPr>
          <p:cNvPr id="129" name="Straight Arrow Connector 128">
            <a:extLst>
              <a:ext uri="{FF2B5EF4-FFF2-40B4-BE49-F238E27FC236}">
                <a16:creationId xmlns:a16="http://schemas.microsoft.com/office/drawing/2014/main" id="{DA849457-2FEB-410D-A5C3-AF1EE202834E}"/>
              </a:ext>
            </a:extLst>
          </p:cNvPr>
          <p:cNvCxnSpPr>
            <a:cxnSpLocks/>
          </p:cNvCxnSpPr>
          <p:nvPr/>
        </p:nvCxnSpPr>
        <p:spPr>
          <a:xfrm flipH="1">
            <a:off x="29929497" y="8599252"/>
            <a:ext cx="680108" cy="9033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4B8D6804-CA81-440E-8004-9045EF6125C1}"/>
              </a:ext>
            </a:extLst>
          </p:cNvPr>
          <p:cNvCxnSpPr>
            <a:cxnSpLocks/>
          </p:cNvCxnSpPr>
          <p:nvPr/>
        </p:nvCxnSpPr>
        <p:spPr>
          <a:xfrm flipH="1" flipV="1">
            <a:off x="28770146" y="10660484"/>
            <a:ext cx="1046356" cy="88599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6CA43A79-3E18-4736-8A9F-0059A8C1D177}"/>
              </a:ext>
            </a:extLst>
          </p:cNvPr>
          <p:cNvSpPr txBox="1"/>
          <p:nvPr/>
        </p:nvSpPr>
        <p:spPr>
          <a:xfrm>
            <a:off x="30609605" y="8136103"/>
            <a:ext cx="3697070" cy="1754326"/>
          </a:xfrm>
          <a:prstGeom prst="rect">
            <a:avLst/>
          </a:prstGeom>
          <a:noFill/>
        </p:spPr>
        <p:txBody>
          <a:bodyPr wrap="square" rtlCol="0">
            <a:spAutoFit/>
          </a:bodyPr>
          <a:lstStyle/>
          <a:p>
            <a:r>
              <a:rPr lang="en-US" dirty="0"/>
              <a:t>Index of layer</a:t>
            </a:r>
          </a:p>
        </p:txBody>
      </p:sp>
      <p:sp>
        <p:nvSpPr>
          <p:cNvPr id="135" name="TextBox 134">
            <a:extLst>
              <a:ext uri="{FF2B5EF4-FFF2-40B4-BE49-F238E27FC236}">
                <a16:creationId xmlns:a16="http://schemas.microsoft.com/office/drawing/2014/main" id="{6479E09F-453C-4B6A-8765-4615CC6429FA}"/>
              </a:ext>
            </a:extLst>
          </p:cNvPr>
          <p:cNvSpPr txBox="1"/>
          <p:nvPr/>
        </p:nvSpPr>
        <p:spPr>
          <a:xfrm>
            <a:off x="29583692" y="11818340"/>
            <a:ext cx="3697070" cy="1754326"/>
          </a:xfrm>
          <a:prstGeom prst="rect">
            <a:avLst/>
          </a:prstGeom>
          <a:noFill/>
        </p:spPr>
        <p:txBody>
          <a:bodyPr wrap="square" rtlCol="0">
            <a:spAutoFit/>
          </a:bodyPr>
          <a:lstStyle/>
          <a:p>
            <a:r>
              <a:rPr lang="en-US" dirty="0"/>
              <a:t>Index of neuron</a:t>
            </a:r>
          </a:p>
        </p:txBody>
      </p:sp>
      <p:sp>
        <p:nvSpPr>
          <p:cNvPr id="7" name="Arrow: Right 6">
            <a:extLst>
              <a:ext uri="{FF2B5EF4-FFF2-40B4-BE49-F238E27FC236}">
                <a16:creationId xmlns:a16="http://schemas.microsoft.com/office/drawing/2014/main" id="{D2E908A4-F645-4089-8910-6430778E0D31}"/>
              </a:ext>
            </a:extLst>
          </p:cNvPr>
          <p:cNvSpPr/>
          <p:nvPr/>
        </p:nvSpPr>
        <p:spPr bwMode="auto">
          <a:xfrm rot="16200000">
            <a:off x="15672703" y="16213873"/>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3" name="Arrow: Right 62">
            <a:extLst>
              <a:ext uri="{FF2B5EF4-FFF2-40B4-BE49-F238E27FC236}">
                <a16:creationId xmlns:a16="http://schemas.microsoft.com/office/drawing/2014/main" id="{B2742CE6-1328-4186-8440-90EEB913890A}"/>
              </a:ext>
            </a:extLst>
          </p:cNvPr>
          <p:cNvSpPr/>
          <p:nvPr/>
        </p:nvSpPr>
        <p:spPr bwMode="auto">
          <a:xfrm rot="16200000">
            <a:off x="10647097" y="16229304"/>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4" name="Arrow: Right 63">
            <a:extLst>
              <a:ext uri="{FF2B5EF4-FFF2-40B4-BE49-F238E27FC236}">
                <a16:creationId xmlns:a16="http://schemas.microsoft.com/office/drawing/2014/main" id="{E66FFB93-2D84-46EB-B8DF-2CFEA96A57E5}"/>
              </a:ext>
            </a:extLst>
          </p:cNvPr>
          <p:cNvSpPr/>
          <p:nvPr/>
        </p:nvSpPr>
        <p:spPr bwMode="auto">
          <a:xfrm rot="16200000">
            <a:off x="20103113" y="12625812"/>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8" name="TextBox 7">
            <a:extLst>
              <a:ext uri="{FF2B5EF4-FFF2-40B4-BE49-F238E27FC236}">
                <a16:creationId xmlns:a16="http://schemas.microsoft.com/office/drawing/2014/main" id="{1C739E1A-C8E8-431A-B556-64AB45A3F0A2}"/>
              </a:ext>
            </a:extLst>
          </p:cNvPr>
          <p:cNvSpPr txBox="1"/>
          <p:nvPr/>
        </p:nvSpPr>
        <p:spPr>
          <a:xfrm>
            <a:off x="8965580" y="18029573"/>
            <a:ext cx="5718527" cy="923330"/>
          </a:xfrm>
          <a:prstGeom prst="rect">
            <a:avLst/>
          </a:prstGeom>
          <a:noFill/>
        </p:spPr>
        <p:txBody>
          <a:bodyPr wrap="square" rtlCol="0">
            <a:spAutoFit/>
          </a:bodyPr>
          <a:lstStyle/>
          <a:p>
            <a:r>
              <a:rPr lang="en-US" dirty="0"/>
              <a:t>Input Layer 1</a:t>
            </a:r>
          </a:p>
        </p:txBody>
      </p:sp>
      <p:sp>
        <p:nvSpPr>
          <p:cNvPr id="67" name="TextBox 66">
            <a:extLst>
              <a:ext uri="{FF2B5EF4-FFF2-40B4-BE49-F238E27FC236}">
                <a16:creationId xmlns:a16="http://schemas.microsoft.com/office/drawing/2014/main" id="{DC96CB70-8DE9-482D-ADF0-6B79D3079466}"/>
              </a:ext>
            </a:extLst>
          </p:cNvPr>
          <p:cNvSpPr txBox="1"/>
          <p:nvPr/>
        </p:nvSpPr>
        <p:spPr>
          <a:xfrm>
            <a:off x="15472074" y="17915804"/>
            <a:ext cx="5157812" cy="923330"/>
          </a:xfrm>
          <a:prstGeom prst="rect">
            <a:avLst/>
          </a:prstGeom>
          <a:noFill/>
        </p:spPr>
        <p:txBody>
          <a:bodyPr wrap="square" rtlCol="0">
            <a:spAutoFit/>
          </a:bodyPr>
          <a:lstStyle/>
          <a:p>
            <a:r>
              <a:rPr lang="en-US" dirty="0"/>
              <a:t>Hidden Layer 2</a:t>
            </a:r>
          </a:p>
        </p:txBody>
      </p:sp>
      <p:sp>
        <p:nvSpPr>
          <p:cNvPr id="68" name="TextBox 67">
            <a:extLst>
              <a:ext uri="{FF2B5EF4-FFF2-40B4-BE49-F238E27FC236}">
                <a16:creationId xmlns:a16="http://schemas.microsoft.com/office/drawing/2014/main" id="{01796C50-C976-4982-A23E-57FE20974BEB}"/>
              </a:ext>
            </a:extLst>
          </p:cNvPr>
          <p:cNvSpPr txBox="1"/>
          <p:nvPr/>
        </p:nvSpPr>
        <p:spPr>
          <a:xfrm>
            <a:off x="19821913" y="14577358"/>
            <a:ext cx="4349839" cy="1754326"/>
          </a:xfrm>
          <a:prstGeom prst="rect">
            <a:avLst/>
          </a:prstGeom>
          <a:noFill/>
        </p:spPr>
        <p:txBody>
          <a:bodyPr wrap="square" rtlCol="0">
            <a:spAutoFit/>
          </a:bodyPr>
          <a:lstStyle/>
          <a:p>
            <a:r>
              <a:rPr lang="en-US" dirty="0"/>
              <a:t>Layer 3 / output layer</a:t>
            </a:r>
          </a:p>
        </p:txBody>
      </p:sp>
      <p:sp>
        <p:nvSpPr>
          <p:cNvPr id="9" name="TextBox 8">
            <a:extLst>
              <a:ext uri="{FF2B5EF4-FFF2-40B4-BE49-F238E27FC236}">
                <a16:creationId xmlns:a16="http://schemas.microsoft.com/office/drawing/2014/main" id="{D2AF6B76-3048-49E3-AF15-3A0D10E00686}"/>
              </a:ext>
            </a:extLst>
          </p:cNvPr>
          <p:cNvSpPr txBox="1"/>
          <p:nvPr/>
        </p:nvSpPr>
        <p:spPr>
          <a:xfrm>
            <a:off x="25097874" y="15063537"/>
            <a:ext cx="10589852" cy="1754326"/>
          </a:xfrm>
          <a:prstGeom prst="rect">
            <a:avLst/>
          </a:prstGeom>
          <a:noFill/>
        </p:spPr>
        <p:txBody>
          <a:bodyPr wrap="square" rtlCol="0">
            <a:spAutoFit/>
          </a:bodyPr>
          <a:lstStyle/>
          <a:p>
            <a:r>
              <a:rPr lang="en-US" dirty="0"/>
              <a:t>This is a two-layer network (often does not count input layer).</a:t>
            </a:r>
          </a:p>
        </p:txBody>
      </p:sp>
    </p:spTree>
    <p:extLst>
      <p:ext uri="{BB962C8B-B14F-4D97-AF65-F5344CB8AC3E}">
        <p14:creationId xmlns:p14="http://schemas.microsoft.com/office/powerpoint/2010/main" val="1025253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Linear regression</a:t>
            </a:r>
          </a:p>
        </p:txBody>
      </p:sp>
      <p:pic>
        <p:nvPicPr>
          <p:cNvPr id="1026" name="Picture 2">
            <a:extLst>
              <a:ext uri="{FF2B5EF4-FFF2-40B4-BE49-F238E27FC236}">
                <a16:creationId xmlns:a16="http://schemas.microsoft.com/office/drawing/2014/main" id="{BA12E30B-1046-4B28-B735-435DE4A22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268" y="6119676"/>
            <a:ext cx="14683475" cy="971250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37EC2FA-96C3-4D7E-AD19-1ABF7CB2B11B}"/>
              </a:ext>
            </a:extLst>
          </p:cNvPr>
          <p:cNvSpPr/>
          <p:nvPr/>
        </p:nvSpPr>
        <p:spPr>
          <a:xfrm>
            <a:off x="2213113" y="18235785"/>
            <a:ext cx="18288000" cy="461665"/>
          </a:xfrm>
          <a:prstGeom prst="rect">
            <a:avLst/>
          </a:prstGeom>
        </p:spPr>
        <p:txBody>
          <a:bodyPr>
            <a:spAutoFit/>
          </a:bodyPr>
          <a:lstStyle/>
          <a:p>
            <a:r>
              <a:rPr lang="en-US" sz="2400" dirty="0"/>
              <a:t>https://en.wikipedia.org/wiki/Linear_regression#/media/File:Linear_regression.svg</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88CDD6-CC8F-4FDC-B302-7E17EEBE1FD7}"/>
                  </a:ext>
                </a:extLst>
              </p:cNvPr>
              <p:cNvSpPr txBox="1"/>
              <p:nvPr/>
            </p:nvSpPr>
            <p:spPr>
              <a:xfrm>
                <a:off x="15650817" y="13848522"/>
                <a:ext cx="169627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8" name="TextBox 7">
                <a:extLst>
                  <a:ext uri="{FF2B5EF4-FFF2-40B4-BE49-F238E27FC236}">
                    <a16:creationId xmlns:a16="http://schemas.microsoft.com/office/drawing/2014/main" id="{E488CDD6-CC8F-4FDC-B302-7E17EEBE1FD7}"/>
                  </a:ext>
                </a:extLst>
              </p:cNvPr>
              <p:cNvSpPr txBox="1">
                <a:spLocks noRot="1" noChangeAspect="1" noMove="1" noResize="1" noEditPoints="1" noAdjustHandles="1" noChangeArrowheads="1" noChangeShapeType="1" noTextEdit="1"/>
              </p:cNvSpPr>
              <p:nvPr/>
            </p:nvSpPr>
            <p:spPr>
              <a:xfrm>
                <a:off x="15650817" y="13848522"/>
                <a:ext cx="1696279" cy="923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D89C422-EF5B-4061-9EA8-A2604FCCE4EB}"/>
                  </a:ext>
                </a:extLst>
              </p:cNvPr>
              <p:cNvSpPr txBox="1"/>
              <p:nvPr/>
            </p:nvSpPr>
            <p:spPr>
              <a:xfrm>
                <a:off x="7094645" y="5686237"/>
                <a:ext cx="169627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0" name="TextBox 9">
                <a:extLst>
                  <a:ext uri="{FF2B5EF4-FFF2-40B4-BE49-F238E27FC236}">
                    <a16:creationId xmlns:a16="http://schemas.microsoft.com/office/drawing/2014/main" id="{6D89C422-EF5B-4061-9EA8-A2604FCCE4EB}"/>
                  </a:ext>
                </a:extLst>
              </p:cNvPr>
              <p:cNvSpPr txBox="1">
                <a:spLocks noRot="1" noChangeAspect="1" noMove="1" noResize="1" noEditPoints="1" noAdjustHandles="1" noChangeArrowheads="1" noChangeShapeType="1" noTextEdit="1"/>
              </p:cNvSpPr>
              <p:nvPr/>
            </p:nvSpPr>
            <p:spPr>
              <a:xfrm>
                <a:off x="7094645" y="5686237"/>
                <a:ext cx="1696279" cy="92333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A82F200-85D7-4C15-9596-DB8FFACC4B43}"/>
                  </a:ext>
                </a:extLst>
              </p:cNvPr>
              <p:cNvSpPr txBox="1"/>
              <p:nvPr/>
            </p:nvSpPr>
            <p:spPr>
              <a:xfrm>
                <a:off x="21357771" y="4493623"/>
                <a:ext cx="8987246" cy="2585323"/>
              </a:xfrm>
              <a:prstGeom prst="rect">
                <a:avLst/>
              </a:prstGeom>
              <a:noFill/>
            </p:spPr>
            <p:txBody>
              <a:bodyPr wrap="square" rtlCol="0">
                <a:spAutoFit/>
              </a:bodyPr>
              <a:lstStyle/>
              <a:p>
                <a:r>
                  <a:rPr lang="en-US" dirty="0"/>
                  <a:t>Model:</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𝑤𝑥</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p:txBody>
          </p:sp>
        </mc:Choice>
        <mc:Fallback xmlns="">
          <p:sp>
            <p:nvSpPr>
              <p:cNvPr id="9" name="TextBox 8">
                <a:extLst>
                  <a:ext uri="{FF2B5EF4-FFF2-40B4-BE49-F238E27FC236}">
                    <a16:creationId xmlns:a16="http://schemas.microsoft.com/office/drawing/2014/main" id="{2A82F200-85D7-4C15-9596-DB8FFACC4B43}"/>
                  </a:ext>
                </a:extLst>
              </p:cNvPr>
              <p:cNvSpPr txBox="1">
                <a:spLocks noRot="1" noChangeAspect="1" noMove="1" noResize="1" noEditPoints="1" noAdjustHandles="1" noChangeArrowheads="1" noChangeShapeType="1" noTextEdit="1"/>
              </p:cNvSpPr>
              <p:nvPr/>
            </p:nvSpPr>
            <p:spPr>
              <a:xfrm>
                <a:off x="21357771" y="4493623"/>
                <a:ext cx="8987246" cy="2585323"/>
              </a:xfrm>
              <a:prstGeom prst="rect">
                <a:avLst/>
              </a:prstGeom>
              <a:blipFill>
                <a:blip r:embed="rId5"/>
                <a:stretch>
                  <a:fillRect l="-3664" t="-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C5901B-A84F-4805-96B1-BB9C3C741151}"/>
                  </a:ext>
                </a:extLst>
              </p:cNvPr>
              <p:cNvSpPr txBox="1"/>
              <p:nvPr/>
            </p:nvSpPr>
            <p:spPr>
              <a:xfrm>
                <a:off x="21357770" y="7889965"/>
                <a:ext cx="11560629" cy="4091633"/>
              </a:xfrm>
              <a:prstGeom prst="rect">
                <a:avLst/>
              </a:prstGeom>
              <a:noFill/>
            </p:spPr>
            <p:txBody>
              <a:bodyPr wrap="square" rtlCol="0">
                <a:spAutoFit/>
              </a:bodyPr>
              <a:lstStyle/>
              <a:p>
                <a:r>
                  <a:rPr lang="en-US" dirty="0"/>
                  <a:t>Loss:</a:t>
                </a:r>
              </a:p>
              <a:p>
                <a:endParaRPr lang="en-US" dirty="0"/>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ℓ(</m:t>
                      </m:r>
                      <m:r>
                        <a:rPr lang="en-US" b="0" i="1" dirty="0" smtClean="0">
                          <a:latin typeface="Cambria Math" panose="02040503050406030204" pitchFamily="18" charset="0"/>
                          <a:ea typeface="Cambria Math" panose="02040503050406030204" pitchFamily="18" charset="0"/>
                        </a:rPr>
                        <m:t>𝑤</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r>
                        <a:rPr lang="en-US" b="0" i="1" dirty="0" smtClean="0">
                          <a:latin typeface="Cambria Math" panose="02040503050406030204" pitchFamily="18" charset="0"/>
                          <a:ea typeface="Cambria Math" panose="02040503050406030204" pitchFamily="18" charset="0"/>
                        </a:rPr>
                        <m:t>)=</m:t>
                      </m:r>
                      <m:nary>
                        <m:naryPr>
                          <m:chr m:val="∑"/>
                          <m:ctrlPr>
                            <a:rPr lang="en-US" b="0" i="1" dirty="0" smtClean="0">
                              <a:latin typeface="Cambria Math" panose="02040503050406030204" pitchFamily="18" charset="0"/>
                            </a:rPr>
                          </m:ctrlPr>
                        </m:naryPr>
                        <m:sub>
                          <m:r>
                            <m:rPr>
                              <m:brk m:alnAt="23"/>
                            </m:rPr>
                            <a:rPr lang="en-US" b="0" i="1" dirty="0" smtClean="0">
                              <a:latin typeface="Cambria Math" panose="02040503050406030204" pitchFamily="18" charset="0"/>
                            </a:rPr>
                            <m:t>𝑖</m:t>
                          </m:r>
                          <m:r>
                            <a:rPr lang="en-US" b="0" i="1" dirty="0" smtClean="0">
                              <a:latin typeface="Cambria Math" panose="02040503050406030204" pitchFamily="18" charset="0"/>
                            </a:rPr>
                            <m:t>=0</m:t>
                          </m:r>
                        </m:sub>
                        <m:sup>
                          <m:r>
                            <a:rPr lang="en-US" b="0" i="1" dirty="0" smtClean="0">
                              <a:latin typeface="Cambria Math" panose="02040503050406030204" pitchFamily="18" charset="0"/>
                            </a:rPr>
                            <m:t>𝑁</m:t>
                          </m:r>
                          <m:r>
                            <a:rPr lang="en-US" b="0" i="1" dirty="0" smtClean="0">
                              <a:latin typeface="Cambria Math" panose="02040503050406030204" pitchFamily="18" charset="0"/>
                            </a:rPr>
                            <m:t>−1</m:t>
                          </m:r>
                        </m:sup>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𝑦</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𝑖</m:t>
                                      </m:r>
                                    </m:e>
                                  </m:d>
                                </m:sup>
                              </m:sSup>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i="1" dirty="0">
                                      <a:latin typeface="Cambria Math" panose="02040503050406030204" pitchFamily="18" charset="0"/>
                                    </a:rPr>
                                    <m:t>𝑤</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𝑥</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𝑖</m:t>
                                          </m:r>
                                        </m:e>
                                      </m:d>
                                    </m:sup>
                                  </m:sSup>
                                  <m:r>
                                    <a:rPr lang="en-US" i="1" dirty="0">
                                      <a:latin typeface="Cambria Math" panose="02040503050406030204" pitchFamily="18" charset="0"/>
                                    </a:rPr>
                                    <m:t>+</m:t>
                                  </m:r>
                                  <m:r>
                                    <a:rPr lang="en-US" i="1" dirty="0">
                                      <a:latin typeface="Cambria Math" panose="02040503050406030204" pitchFamily="18" charset="0"/>
                                    </a:rPr>
                                    <m:t>𝑏</m:t>
                                  </m:r>
                                </m:e>
                              </m:d>
                              <m:r>
                                <a:rPr lang="en-US" b="0" i="1" dirty="0" smtClean="0">
                                  <a:latin typeface="Cambria Math" panose="02040503050406030204" pitchFamily="18" charset="0"/>
                                </a:rPr>
                                <m:t>]</m:t>
                              </m:r>
                            </m:e>
                            <m:sup>
                              <m:r>
                                <a:rPr lang="en-US" b="0" i="1" dirty="0" smtClean="0">
                                  <a:latin typeface="Cambria Math" panose="02040503050406030204" pitchFamily="18" charset="0"/>
                                </a:rPr>
                                <m:t>2</m:t>
                              </m:r>
                            </m:sup>
                          </m:sSup>
                        </m:e>
                      </m:nary>
                    </m:oMath>
                  </m:oMathPara>
                </a14:m>
                <a:endParaRPr lang="en-US" dirty="0"/>
              </a:p>
            </p:txBody>
          </p:sp>
        </mc:Choice>
        <mc:Fallback xmlns="">
          <p:sp>
            <p:nvSpPr>
              <p:cNvPr id="12" name="TextBox 11">
                <a:extLst>
                  <a:ext uri="{FF2B5EF4-FFF2-40B4-BE49-F238E27FC236}">
                    <a16:creationId xmlns:a16="http://schemas.microsoft.com/office/drawing/2014/main" id="{07C5901B-A84F-4805-96B1-BB9C3C741151}"/>
                  </a:ext>
                </a:extLst>
              </p:cNvPr>
              <p:cNvSpPr txBox="1">
                <a:spLocks noRot="1" noChangeAspect="1" noMove="1" noResize="1" noEditPoints="1" noAdjustHandles="1" noChangeArrowheads="1" noChangeShapeType="1" noTextEdit="1"/>
              </p:cNvSpPr>
              <p:nvPr/>
            </p:nvSpPr>
            <p:spPr>
              <a:xfrm>
                <a:off x="21357770" y="7889965"/>
                <a:ext cx="11560629" cy="4091633"/>
              </a:xfrm>
              <a:prstGeom prst="rect">
                <a:avLst/>
              </a:prstGeom>
              <a:blipFill>
                <a:blip r:embed="rId6"/>
                <a:stretch>
                  <a:fillRect l="-2848" t="-4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8E4BF14-1F80-4A64-8606-C79429E2A553}"/>
                  </a:ext>
                </a:extLst>
              </p:cNvPr>
              <p:cNvSpPr txBox="1"/>
              <p:nvPr/>
            </p:nvSpPr>
            <p:spPr>
              <a:xfrm>
                <a:off x="21357771" y="12566467"/>
                <a:ext cx="8987246" cy="2899833"/>
              </a:xfrm>
              <a:prstGeom prst="rect">
                <a:avLst/>
              </a:prstGeom>
              <a:noFill/>
            </p:spPr>
            <p:txBody>
              <a:bodyPr wrap="square" rtlCol="0">
                <a:spAutoFit/>
              </a:bodyPr>
              <a:lstStyle/>
              <a:p>
                <a:r>
                  <a:rPr lang="en-US" dirty="0"/>
                  <a:t>Optimization:</a:t>
                </a:r>
              </a:p>
              <a:p>
                <a:endParaRPr lang="en-US" dirty="0"/>
              </a:p>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min</m:t>
                              </m:r>
                            </m:e>
                            <m:lim>
                              <m:r>
                                <a:rPr lang="en-US" b="0" i="1" dirty="0" smtClean="0">
                                  <a:latin typeface="Cambria Math" panose="02040503050406030204" pitchFamily="18" charset="0"/>
                                </a:rPr>
                                <m:t>𝑤</m:t>
                              </m:r>
                              <m:r>
                                <a:rPr lang="en-US" b="0" i="1" dirty="0" smtClean="0">
                                  <a:latin typeface="Cambria Math" panose="02040503050406030204" pitchFamily="18" charset="0"/>
                                </a:rPr>
                                <m:t>,</m:t>
                              </m:r>
                              <m:r>
                                <a:rPr lang="en-US" b="0" i="1" dirty="0" smtClean="0">
                                  <a:latin typeface="Cambria Math" panose="02040503050406030204" pitchFamily="18" charset="0"/>
                                </a:rPr>
                                <m:t>𝑏</m:t>
                              </m:r>
                            </m:lim>
                          </m:limLow>
                        </m:fName>
                        <m:e>
                          <m:r>
                            <a:rPr lang="en-US" i="1" dirty="0">
                              <a:latin typeface="Cambria Math" panose="02040503050406030204" pitchFamily="18" charset="0"/>
                              <a:ea typeface="Cambria Math" panose="02040503050406030204" pitchFamily="18" charset="0"/>
                            </a:rPr>
                            <m:t>ℓ(</m:t>
                          </m:r>
                          <m:r>
                            <a:rPr lang="en-US" i="1" dirty="0">
                              <a:latin typeface="Cambria Math" panose="02040503050406030204" pitchFamily="18" charset="0"/>
                              <a:ea typeface="Cambria Math" panose="02040503050406030204" pitchFamily="18" charset="0"/>
                            </a:rPr>
                            <m:t>𝑤</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𝑏</m:t>
                          </m:r>
                          <m:r>
                            <a:rPr lang="en-US" i="1" dirty="0">
                              <a:latin typeface="Cambria Math" panose="02040503050406030204" pitchFamily="18" charset="0"/>
                              <a:ea typeface="Cambria Math" panose="02040503050406030204" pitchFamily="18" charset="0"/>
                            </a:rPr>
                            <m:t>)</m:t>
                          </m:r>
                        </m:e>
                      </m:func>
                    </m:oMath>
                  </m:oMathPara>
                </a14:m>
                <a:endParaRPr lang="en-US" dirty="0"/>
              </a:p>
            </p:txBody>
          </p:sp>
        </mc:Choice>
        <mc:Fallback xmlns="">
          <p:sp>
            <p:nvSpPr>
              <p:cNvPr id="13" name="TextBox 12">
                <a:extLst>
                  <a:ext uri="{FF2B5EF4-FFF2-40B4-BE49-F238E27FC236}">
                    <a16:creationId xmlns:a16="http://schemas.microsoft.com/office/drawing/2014/main" id="{48E4BF14-1F80-4A64-8606-C79429E2A553}"/>
                  </a:ext>
                </a:extLst>
              </p:cNvPr>
              <p:cNvSpPr txBox="1">
                <a:spLocks noRot="1" noChangeAspect="1" noMove="1" noResize="1" noEditPoints="1" noAdjustHandles="1" noChangeArrowheads="1" noChangeShapeType="1" noTextEdit="1"/>
              </p:cNvSpPr>
              <p:nvPr/>
            </p:nvSpPr>
            <p:spPr>
              <a:xfrm>
                <a:off x="21357771" y="12566467"/>
                <a:ext cx="8987246" cy="2899833"/>
              </a:xfrm>
              <a:prstGeom prst="rect">
                <a:avLst/>
              </a:prstGeom>
              <a:blipFill>
                <a:blip r:embed="rId7"/>
                <a:stretch>
                  <a:fillRect l="-3664" t="-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25242C7-DD98-473E-B31B-449F7256B322}"/>
                  </a:ext>
                </a:extLst>
              </p:cNvPr>
              <p:cNvSpPr txBox="1"/>
              <p:nvPr/>
            </p:nvSpPr>
            <p:spPr>
              <a:xfrm>
                <a:off x="21514527" y="15832183"/>
                <a:ext cx="11560629" cy="2641621"/>
              </a:xfrm>
              <a:prstGeom prst="rect">
                <a:avLst/>
              </a:prstGeom>
              <a:noFill/>
            </p:spPr>
            <p:txBody>
              <a:bodyPr wrap="square" rtlCol="0">
                <a:spAutoFit/>
              </a:bodyPr>
              <a:lstStyle/>
              <a:p>
                <a:r>
                  <a:rPr lang="en-US" dirty="0"/>
                  <a:t>Minimize the empirical risk, computed on the measured data sample </a:t>
                </a:r>
                <a14:m>
                  <m:oMath xmlns:m="http://schemas.openxmlformats.org/officeDocument/2006/math">
                    <m:r>
                      <a:rPr lang="en-US" b="0" i="1"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d>
                          <m:dPr>
                            <m:ctrlPr>
                              <a:rPr lang="en-US" i="1" dirty="0">
                                <a:latin typeface="Cambria Math" panose="02040503050406030204" pitchFamily="18" charset="0"/>
                              </a:rPr>
                            </m:ctrlPr>
                          </m:dPr>
                          <m:e>
                            <m:r>
                              <a:rPr lang="en-US" i="1" dirty="0">
                                <a:latin typeface="Cambria Math" panose="02040503050406030204" pitchFamily="18" charset="0"/>
                              </a:rPr>
                              <m:t>𝑖</m:t>
                            </m:r>
                          </m:e>
                        </m:d>
                      </m:sup>
                    </m:sSup>
                    <m:r>
                      <a:rPr lang="en-US" b="0" i="1" dirty="0"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𝑦</m:t>
                        </m:r>
                      </m:e>
                      <m:sup>
                        <m:d>
                          <m:dPr>
                            <m:ctrlPr>
                              <a:rPr lang="en-US" i="1" dirty="0">
                                <a:latin typeface="Cambria Math" panose="02040503050406030204" pitchFamily="18" charset="0"/>
                              </a:rPr>
                            </m:ctrlPr>
                          </m:dPr>
                          <m:e>
                            <m:r>
                              <a:rPr lang="en-US" i="1" dirty="0">
                                <a:latin typeface="Cambria Math" panose="02040503050406030204" pitchFamily="18" charset="0"/>
                              </a:rPr>
                              <m:t>𝑖</m:t>
                            </m:r>
                          </m:e>
                        </m:d>
                      </m:sup>
                    </m:sSup>
                    <m:r>
                      <a:rPr lang="en-US" b="0" i="1" smtClean="0">
                        <a:latin typeface="Cambria Math" panose="02040503050406030204" pitchFamily="18" charset="0"/>
                      </a:rPr>
                      <m:t>)</m:t>
                    </m:r>
                  </m:oMath>
                </a14:m>
                <a:endParaRPr lang="en-US" dirty="0"/>
              </a:p>
            </p:txBody>
          </p:sp>
        </mc:Choice>
        <mc:Fallback xmlns="">
          <p:sp>
            <p:nvSpPr>
              <p:cNvPr id="11" name="TextBox 10">
                <a:extLst>
                  <a:ext uri="{FF2B5EF4-FFF2-40B4-BE49-F238E27FC236}">
                    <a16:creationId xmlns:a16="http://schemas.microsoft.com/office/drawing/2014/main" id="{825242C7-DD98-473E-B31B-449F7256B322}"/>
                  </a:ext>
                </a:extLst>
              </p:cNvPr>
              <p:cNvSpPr txBox="1">
                <a:spLocks noRot="1" noChangeAspect="1" noMove="1" noResize="1" noEditPoints="1" noAdjustHandles="1" noChangeArrowheads="1" noChangeShapeType="1" noTextEdit="1"/>
              </p:cNvSpPr>
              <p:nvPr/>
            </p:nvSpPr>
            <p:spPr>
              <a:xfrm>
                <a:off x="21514527" y="15832183"/>
                <a:ext cx="11560629" cy="2641621"/>
              </a:xfrm>
              <a:prstGeom prst="rect">
                <a:avLst/>
              </a:prstGeom>
              <a:blipFill>
                <a:blip r:embed="rId8"/>
                <a:stretch>
                  <a:fillRect l="-2794" t="-6467" b="-13395"/>
                </a:stretch>
              </a:blipFill>
            </p:spPr>
            <p:txBody>
              <a:bodyPr/>
              <a:lstStyle/>
              <a:p>
                <a:r>
                  <a:rPr lang="en-US">
                    <a:noFill/>
                  </a:rPr>
                  <a:t> </a:t>
                </a:r>
              </a:p>
            </p:txBody>
          </p:sp>
        </mc:Fallback>
      </mc:AlternateContent>
    </p:spTree>
    <p:extLst>
      <p:ext uri="{BB962C8B-B14F-4D97-AF65-F5344CB8AC3E}">
        <p14:creationId xmlns:p14="http://schemas.microsoft.com/office/powerpoint/2010/main" val="3234083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8192046" y="11456767"/>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8192046" y="11456767"/>
                <a:ext cx="856325" cy="923330"/>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0784298" y="6827138"/>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grpSp>
        <p:nvGrpSpPr>
          <p:cNvPr id="110" name="Group 109">
            <a:extLst>
              <a:ext uri="{FF2B5EF4-FFF2-40B4-BE49-F238E27FC236}">
                <a16:creationId xmlns:a16="http://schemas.microsoft.com/office/drawing/2014/main" id="{7DAAFB15-1DAC-4C6C-9A7A-BB54D89145A3}"/>
              </a:ext>
            </a:extLst>
          </p:cNvPr>
          <p:cNvGrpSpPr/>
          <p:nvPr/>
        </p:nvGrpSpPr>
        <p:grpSpPr>
          <a:xfrm>
            <a:off x="10784298" y="10638121"/>
            <a:ext cx="2451721" cy="2502330"/>
            <a:chOff x="29684546" y="3672871"/>
            <a:chExt cx="3992137" cy="3639760"/>
          </a:xfrm>
        </p:grpSpPr>
        <p:cxnSp>
          <p:nvCxnSpPr>
            <p:cNvPr id="112" name="Straight Connector 111">
              <a:extLst>
                <a:ext uri="{FF2B5EF4-FFF2-40B4-BE49-F238E27FC236}">
                  <a16:creationId xmlns:a16="http://schemas.microsoft.com/office/drawing/2014/main" id="{74C23033-4840-4BA6-B8F5-C49809D41779}"/>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13" name="Group 112">
              <a:extLst>
                <a:ext uri="{FF2B5EF4-FFF2-40B4-BE49-F238E27FC236}">
                  <a16:creationId xmlns:a16="http://schemas.microsoft.com/office/drawing/2014/main" id="{947A2AD2-C35F-4D01-A9D0-75488BB59215}"/>
                </a:ext>
              </a:extLst>
            </p:cNvPr>
            <p:cNvGrpSpPr/>
            <p:nvPr/>
          </p:nvGrpSpPr>
          <p:grpSpPr>
            <a:xfrm>
              <a:off x="29684546" y="3672871"/>
              <a:ext cx="3992137" cy="3639760"/>
              <a:chOff x="8497229" y="9317955"/>
              <a:chExt cx="3992137" cy="3639760"/>
            </a:xfrm>
          </p:grpSpPr>
          <p:sp>
            <p:nvSpPr>
              <p:cNvPr id="115" name="Oval 114">
                <a:extLst>
                  <a:ext uri="{FF2B5EF4-FFF2-40B4-BE49-F238E27FC236}">
                    <a16:creationId xmlns:a16="http://schemas.microsoft.com/office/drawing/2014/main" id="{230986FE-F696-4A5E-B841-2C468B46E19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16" name="TextBox 115">
                <a:extLst>
                  <a:ext uri="{FF2B5EF4-FFF2-40B4-BE49-F238E27FC236}">
                    <a16:creationId xmlns:a16="http://schemas.microsoft.com/office/drawing/2014/main" id="{39F56925-226D-42F0-AF58-97EEE014C8D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18" name="TextBox 117">
                <a:extLst>
                  <a:ext uri="{FF2B5EF4-FFF2-40B4-BE49-F238E27FC236}">
                    <a16:creationId xmlns:a16="http://schemas.microsoft.com/office/drawing/2014/main" id="{60E93F72-E514-4647-9C92-64C5C0354E9F}"/>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119" name="Group 118">
            <a:extLst>
              <a:ext uri="{FF2B5EF4-FFF2-40B4-BE49-F238E27FC236}">
                <a16:creationId xmlns:a16="http://schemas.microsoft.com/office/drawing/2014/main" id="{E813953A-4FAC-4584-8703-BCE739796E8B}"/>
              </a:ext>
            </a:extLst>
          </p:cNvPr>
          <p:cNvGrpSpPr/>
          <p:nvPr/>
        </p:nvGrpSpPr>
        <p:grpSpPr>
          <a:xfrm>
            <a:off x="10729700" y="14619776"/>
            <a:ext cx="2451721" cy="2502330"/>
            <a:chOff x="29684546" y="3672871"/>
            <a:chExt cx="3992137" cy="3639760"/>
          </a:xfrm>
        </p:grpSpPr>
        <p:cxnSp>
          <p:nvCxnSpPr>
            <p:cNvPr id="121" name="Straight Connector 120">
              <a:extLst>
                <a:ext uri="{FF2B5EF4-FFF2-40B4-BE49-F238E27FC236}">
                  <a16:creationId xmlns:a16="http://schemas.microsoft.com/office/drawing/2014/main" id="{095831F9-2A16-4FBA-B1AF-F5414EAF42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22" name="Group 121">
              <a:extLst>
                <a:ext uri="{FF2B5EF4-FFF2-40B4-BE49-F238E27FC236}">
                  <a16:creationId xmlns:a16="http://schemas.microsoft.com/office/drawing/2014/main" id="{94C78406-D7B8-42FF-B9ED-93A912359991}"/>
                </a:ext>
              </a:extLst>
            </p:cNvPr>
            <p:cNvGrpSpPr/>
            <p:nvPr/>
          </p:nvGrpSpPr>
          <p:grpSpPr>
            <a:xfrm>
              <a:off x="29684546" y="3672871"/>
              <a:ext cx="3992137" cy="3639760"/>
              <a:chOff x="8497229" y="9317955"/>
              <a:chExt cx="3992137" cy="3639760"/>
            </a:xfrm>
          </p:grpSpPr>
          <p:sp>
            <p:nvSpPr>
              <p:cNvPr id="124" name="Oval 123">
                <a:extLst>
                  <a:ext uri="{FF2B5EF4-FFF2-40B4-BE49-F238E27FC236}">
                    <a16:creationId xmlns:a16="http://schemas.microsoft.com/office/drawing/2014/main" id="{C1B425F3-B564-44DC-B85C-C5A7ED7A44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25" name="TextBox 124">
                <a:extLst>
                  <a:ext uri="{FF2B5EF4-FFF2-40B4-BE49-F238E27FC236}">
                    <a16:creationId xmlns:a16="http://schemas.microsoft.com/office/drawing/2014/main" id="{85C4212B-B213-4B3A-9845-77761E66A8C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27" name="TextBox 126">
                <a:extLst>
                  <a:ext uri="{FF2B5EF4-FFF2-40B4-BE49-F238E27FC236}">
                    <a16:creationId xmlns:a16="http://schemas.microsoft.com/office/drawing/2014/main" id="{8E5B650E-509F-4107-B04A-D3F767B6EF1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cxnSp>
        <p:nvCxnSpPr>
          <p:cNvPr id="128" name="Straight Arrow Connector 127">
            <a:extLst>
              <a:ext uri="{FF2B5EF4-FFF2-40B4-BE49-F238E27FC236}">
                <a16:creationId xmlns:a16="http://schemas.microsoft.com/office/drawing/2014/main" id="{DC3DBA2F-210F-4447-ACDD-839FFADD006E}"/>
              </a:ext>
            </a:extLst>
          </p:cNvPr>
          <p:cNvCxnSpPr>
            <a:cxnSpLocks/>
          </p:cNvCxnSpPr>
          <p:nvPr/>
        </p:nvCxnSpPr>
        <p:spPr>
          <a:xfrm>
            <a:off x="9048371" y="1191843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3574A5AC-12F7-4B1F-94DA-3B02CFBF3A43}"/>
              </a:ext>
            </a:extLst>
          </p:cNvPr>
          <p:cNvCxnSpPr>
            <a:cxnSpLocks/>
            <a:endCxn id="106" idx="2"/>
          </p:cNvCxnSpPr>
          <p:nvPr/>
        </p:nvCxnSpPr>
        <p:spPr>
          <a:xfrm flipV="1">
            <a:off x="9169848" y="8078303"/>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F08D233-521E-45A9-9638-F3164D221061}"/>
              </a:ext>
            </a:extLst>
          </p:cNvPr>
          <p:cNvCxnSpPr>
            <a:cxnSpLocks/>
            <a:endCxn id="124" idx="2"/>
          </p:cNvCxnSpPr>
          <p:nvPr/>
        </p:nvCxnSpPr>
        <p:spPr>
          <a:xfrm>
            <a:off x="9098679" y="12380097"/>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ight Brace 10">
            <a:extLst>
              <a:ext uri="{FF2B5EF4-FFF2-40B4-BE49-F238E27FC236}">
                <a16:creationId xmlns:a16="http://schemas.microsoft.com/office/drawing/2014/main" id="{25C4888A-AA08-4B3C-8A3E-533959AB287B}"/>
              </a:ext>
            </a:extLst>
          </p:cNvPr>
          <p:cNvSpPr/>
          <p:nvPr/>
        </p:nvSpPr>
        <p:spPr>
          <a:xfrm>
            <a:off x="14028234" y="7803302"/>
            <a:ext cx="767637" cy="8481055"/>
          </a:xfrm>
          <a:prstGeom prst="rightBrace">
            <a:avLst>
              <a:gd name="adj1" fmla="val 78061"/>
              <a:gd name="adj2" fmla="val 50000"/>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130070" y="11456767"/>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130070" y="11456767"/>
                <a:ext cx="6177589" cy="980846"/>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X : N x1</a:t>
            </a:r>
          </a:p>
          <a:p>
            <a:endParaRPr lang="en-US" dirty="0"/>
          </a:p>
          <a:p>
            <a:r>
              <a:rPr lang="en-US" dirty="0"/>
              <a:t>W</a:t>
            </a:r>
            <a:r>
              <a:rPr lang="en-US" baseline="30000" dirty="0"/>
              <a:t>[1]</a:t>
            </a:r>
            <a:r>
              <a:rPr lang="en-US" dirty="0"/>
              <a:t> : 3xN</a:t>
            </a:r>
          </a:p>
          <a:p>
            <a:endParaRPr lang="en-US" dirty="0"/>
          </a:p>
          <a:p>
            <a:r>
              <a:rPr lang="en-US" dirty="0"/>
              <a:t>b</a:t>
            </a:r>
            <a:r>
              <a:rPr lang="en-US" baseline="30000" dirty="0"/>
              <a:t>[1]</a:t>
            </a:r>
            <a:r>
              <a:rPr lang="en-US" dirty="0"/>
              <a:t> : 3x1</a:t>
            </a:r>
          </a:p>
          <a:p>
            <a:endParaRPr lang="en-US" dirty="0"/>
          </a:p>
          <a:p>
            <a:r>
              <a:rPr lang="en-US" dirty="0"/>
              <a:t>Z</a:t>
            </a:r>
            <a:r>
              <a:rPr lang="en-US" baseline="30000" dirty="0"/>
              <a:t>[1]</a:t>
            </a:r>
            <a:r>
              <a:rPr lang="en-US" dirty="0"/>
              <a:t> : 3x1, score</a:t>
            </a:r>
          </a:p>
          <a:p>
            <a:endParaRPr lang="en-US" dirty="0"/>
          </a:p>
          <a:p>
            <a:r>
              <a:rPr lang="en-US" dirty="0"/>
              <a:t>a</a:t>
            </a:r>
            <a:r>
              <a:rPr lang="en-US" baseline="30000" dirty="0"/>
              <a:t>[1]</a:t>
            </a:r>
            <a:r>
              <a:rPr lang="en-US" dirty="0"/>
              <a:t> : 3x1, activation</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130070" y="12650028"/>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130070" y="12650028"/>
                <a:ext cx="4480137" cy="9808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369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7768304" y="11456767"/>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7768304" y="11456767"/>
                <a:ext cx="1490986" cy="958852"/>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0826244" y="8491719"/>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119" name="Group 118">
            <a:extLst>
              <a:ext uri="{FF2B5EF4-FFF2-40B4-BE49-F238E27FC236}">
                <a16:creationId xmlns:a16="http://schemas.microsoft.com/office/drawing/2014/main" id="{E813953A-4FAC-4584-8703-BCE739796E8B}"/>
              </a:ext>
            </a:extLst>
          </p:cNvPr>
          <p:cNvGrpSpPr/>
          <p:nvPr/>
        </p:nvGrpSpPr>
        <p:grpSpPr>
          <a:xfrm>
            <a:off x="10675102" y="12624891"/>
            <a:ext cx="2451721" cy="2502330"/>
            <a:chOff x="29684546" y="3672871"/>
            <a:chExt cx="3992137" cy="3639760"/>
          </a:xfrm>
        </p:grpSpPr>
        <p:cxnSp>
          <p:nvCxnSpPr>
            <p:cNvPr id="121" name="Straight Connector 120">
              <a:extLst>
                <a:ext uri="{FF2B5EF4-FFF2-40B4-BE49-F238E27FC236}">
                  <a16:creationId xmlns:a16="http://schemas.microsoft.com/office/drawing/2014/main" id="{095831F9-2A16-4FBA-B1AF-F5414EAF42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22" name="Group 121">
              <a:extLst>
                <a:ext uri="{FF2B5EF4-FFF2-40B4-BE49-F238E27FC236}">
                  <a16:creationId xmlns:a16="http://schemas.microsoft.com/office/drawing/2014/main" id="{94C78406-D7B8-42FF-B9ED-93A912359991}"/>
                </a:ext>
              </a:extLst>
            </p:cNvPr>
            <p:cNvGrpSpPr/>
            <p:nvPr/>
          </p:nvGrpSpPr>
          <p:grpSpPr>
            <a:xfrm>
              <a:off x="29684546" y="3672871"/>
              <a:ext cx="3992137" cy="3639760"/>
              <a:chOff x="8497229" y="9317955"/>
              <a:chExt cx="3992137" cy="3639760"/>
            </a:xfrm>
          </p:grpSpPr>
          <p:sp>
            <p:nvSpPr>
              <p:cNvPr id="124" name="Oval 123">
                <a:extLst>
                  <a:ext uri="{FF2B5EF4-FFF2-40B4-BE49-F238E27FC236}">
                    <a16:creationId xmlns:a16="http://schemas.microsoft.com/office/drawing/2014/main" id="{C1B425F3-B564-44DC-B85C-C5A7ED7A44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25" name="TextBox 124">
                <a:extLst>
                  <a:ext uri="{FF2B5EF4-FFF2-40B4-BE49-F238E27FC236}">
                    <a16:creationId xmlns:a16="http://schemas.microsoft.com/office/drawing/2014/main" id="{85C4212B-B213-4B3A-9845-77761E66A8C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27" name="TextBox 126">
                <a:extLst>
                  <a:ext uri="{FF2B5EF4-FFF2-40B4-BE49-F238E27FC236}">
                    <a16:creationId xmlns:a16="http://schemas.microsoft.com/office/drawing/2014/main" id="{8E5B650E-509F-4107-B04A-D3F767B6EF1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cxnSp>
        <p:nvCxnSpPr>
          <p:cNvPr id="130" name="Straight Arrow Connector 129">
            <a:extLst>
              <a:ext uri="{FF2B5EF4-FFF2-40B4-BE49-F238E27FC236}">
                <a16:creationId xmlns:a16="http://schemas.microsoft.com/office/drawing/2014/main" id="{3574A5AC-12F7-4B1F-94DA-3B02CFBF3A43}"/>
              </a:ext>
            </a:extLst>
          </p:cNvPr>
          <p:cNvCxnSpPr>
            <a:cxnSpLocks/>
            <a:stCxn id="71" idx="3"/>
            <a:endCxn id="106" idx="2"/>
          </p:cNvCxnSpPr>
          <p:nvPr/>
        </p:nvCxnSpPr>
        <p:spPr>
          <a:xfrm flipV="1">
            <a:off x="9259290" y="9742884"/>
            <a:ext cx="1566954" cy="21933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F08D233-521E-45A9-9638-F3164D221061}"/>
              </a:ext>
            </a:extLst>
          </p:cNvPr>
          <p:cNvCxnSpPr>
            <a:cxnSpLocks/>
            <a:stCxn id="71" idx="3"/>
            <a:endCxn id="124" idx="2"/>
          </p:cNvCxnSpPr>
          <p:nvPr/>
        </p:nvCxnSpPr>
        <p:spPr>
          <a:xfrm>
            <a:off x="9259290" y="11936193"/>
            <a:ext cx="1415812" cy="1939863"/>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ight Brace 10">
            <a:extLst>
              <a:ext uri="{FF2B5EF4-FFF2-40B4-BE49-F238E27FC236}">
                <a16:creationId xmlns:a16="http://schemas.microsoft.com/office/drawing/2014/main" id="{25C4888A-AA08-4B3C-8A3E-533959AB287B}"/>
              </a:ext>
            </a:extLst>
          </p:cNvPr>
          <p:cNvSpPr/>
          <p:nvPr/>
        </p:nvSpPr>
        <p:spPr>
          <a:xfrm>
            <a:off x="14028234" y="7803302"/>
            <a:ext cx="767637" cy="8481055"/>
          </a:xfrm>
          <a:prstGeom prst="rightBrace">
            <a:avLst>
              <a:gd name="adj1" fmla="val 78061"/>
              <a:gd name="adj2" fmla="val 50000"/>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130070" y="11456767"/>
                <a:ext cx="681224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130070" y="11456767"/>
                <a:ext cx="6812249" cy="980846"/>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a</a:t>
            </a:r>
            <a:r>
              <a:rPr lang="en-US" baseline="30000" dirty="0"/>
              <a:t>[1]</a:t>
            </a:r>
            <a:r>
              <a:rPr lang="en-US" dirty="0"/>
              <a:t> : 3x1</a:t>
            </a:r>
          </a:p>
          <a:p>
            <a:endParaRPr lang="en-US" dirty="0"/>
          </a:p>
          <a:p>
            <a:r>
              <a:rPr lang="en-US" dirty="0"/>
              <a:t>W</a:t>
            </a:r>
            <a:r>
              <a:rPr lang="en-US" baseline="30000" dirty="0"/>
              <a:t>[2]</a:t>
            </a:r>
            <a:r>
              <a:rPr lang="en-US" dirty="0"/>
              <a:t> : 2x3</a:t>
            </a:r>
          </a:p>
          <a:p>
            <a:endParaRPr lang="en-US" dirty="0"/>
          </a:p>
          <a:p>
            <a:r>
              <a:rPr lang="en-US" dirty="0"/>
              <a:t>b</a:t>
            </a:r>
            <a:r>
              <a:rPr lang="en-US" baseline="30000" dirty="0"/>
              <a:t>[2]</a:t>
            </a:r>
            <a:r>
              <a:rPr lang="en-US" dirty="0"/>
              <a:t> : 2x1</a:t>
            </a:r>
          </a:p>
          <a:p>
            <a:endParaRPr lang="en-US" dirty="0"/>
          </a:p>
          <a:p>
            <a:r>
              <a:rPr lang="en-US" dirty="0"/>
              <a:t>Z</a:t>
            </a:r>
            <a:r>
              <a:rPr lang="en-US" baseline="30000" dirty="0"/>
              <a:t>[2]</a:t>
            </a:r>
            <a:r>
              <a:rPr lang="en-US" dirty="0"/>
              <a:t> : 2x1</a:t>
            </a:r>
          </a:p>
          <a:p>
            <a:endParaRPr lang="en-US" dirty="0"/>
          </a:p>
          <a:p>
            <a:r>
              <a:rPr lang="en-US" dirty="0"/>
              <a:t>a</a:t>
            </a:r>
            <a:r>
              <a:rPr lang="en-US" baseline="30000" dirty="0"/>
              <a:t>[2]</a:t>
            </a:r>
            <a:r>
              <a:rPr lang="en-US" dirty="0"/>
              <a:t> : 2x1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130070" y="12650028"/>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130070" y="12650028"/>
                <a:ext cx="4480136" cy="9808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0363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7768304" y="11456767"/>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smtClean="0">
                              <a:latin typeface="Cambria Math" panose="02040503050406030204" pitchFamily="18" charset="0"/>
                            </a:rPr>
                            <m:t>𝟐</m:t>
                          </m:r>
                          <m:r>
                            <a:rPr lang="en-US" b="1" i="1">
                              <a:latin typeface="Cambria Math" panose="02040503050406030204" pitchFamily="18" charset="0"/>
                            </a:rPr>
                            <m:t>]</m:t>
                          </m:r>
                        </m:sup>
                      </m:sSup>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7768304" y="11456767"/>
                <a:ext cx="1490986" cy="958852"/>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1013966" y="10696025"/>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237299" y="11028332"/>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237299" y="11028332"/>
                <a:ext cx="6810967" cy="958852"/>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a</a:t>
            </a:r>
            <a:r>
              <a:rPr lang="en-US" baseline="30000" dirty="0"/>
              <a:t>[2]</a:t>
            </a:r>
            <a:r>
              <a:rPr lang="en-US" dirty="0"/>
              <a:t> : 2x1</a:t>
            </a:r>
          </a:p>
          <a:p>
            <a:endParaRPr lang="en-US" dirty="0"/>
          </a:p>
          <a:p>
            <a:r>
              <a:rPr lang="en-US" dirty="0"/>
              <a:t>W</a:t>
            </a:r>
            <a:r>
              <a:rPr lang="en-US" baseline="30000" dirty="0"/>
              <a:t>[3]</a:t>
            </a:r>
            <a:r>
              <a:rPr lang="en-US" dirty="0"/>
              <a:t> : 1x2</a:t>
            </a:r>
          </a:p>
          <a:p>
            <a:endParaRPr lang="en-US" dirty="0"/>
          </a:p>
          <a:p>
            <a:r>
              <a:rPr lang="en-US" dirty="0"/>
              <a:t>b</a:t>
            </a:r>
            <a:r>
              <a:rPr lang="en-US" baseline="30000" dirty="0"/>
              <a:t>[3]</a:t>
            </a:r>
            <a:r>
              <a:rPr lang="en-US" dirty="0"/>
              <a:t> : 1x1</a:t>
            </a:r>
          </a:p>
          <a:p>
            <a:endParaRPr lang="en-US" dirty="0"/>
          </a:p>
          <a:p>
            <a:r>
              <a:rPr lang="en-US" dirty="0"/>
              <a:t>Z</a:t>
            </a:r>
            <a:r>
              <a:rPr lang="en-US" baseline="30000" dirty="0"/>
              <a:t>[3]</a:t>
            </a:r>
            <a:r>
              <a:rPr lang="en-US" dirty="0"/>
              <a:t> : 1x1</a:t>
            </a:r>
          </a:p>
          <a:p>
            <a:endParaRPr lang="en-US" dirty="0"/>
          </a:p>
          <a:p>
            <a:r>
              <a:rPr lang="en-US" dirty="0"/>
              <a:t>a</a:t>
            </a:r>
            <a:r>
              <a:rPr lang="en-US" baseline="30000" dirty="0"/>
              <a:t>[3]</a:t>
            </a:r>
            <a:r>
              <a:rPr lang="en-US" dirty="0"/>
              <a:t> : 1x1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237299" y="12221593"/>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237299" y="12221593"/>
                <a:ext cx="4480137" cy="980846"/>
              </a:xfrm>
              <a:prstGeom prst="rect">
                <a:avLst/>
              </a:prstGeom>
              <a:blipFill>
                <a:blip r:embed="rId4"/>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BFD7A6A2-6D49-4285-A0E5-3B5A1C21E62E}"/>
              </a:ext>
            </a:extLst>
          </p:cNvPr>
          <p:cNvCxnSpPr>
            <a:cxnSpLocks/>
          </p:cNvCxnSpPr>
          <p:nvPr/>
        </p:nvCxnSpPr>
        <p:spPr>
          <a:xfrm>
            <a:off x="9259290" y="1200330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0577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Forward Pass</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6408230" y="12127514"/>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6408230" y="12127514"/>
                <a:ext cx="6810967" cy="95885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6408230" y="13320775"/>
                <a:ext cx="579620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6408230" y="13320775"/>
                <a:ext cx="5796202" cy="9808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6408230" y="7068099"/>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6408230" y="7068099"/>
                <a:ext cx="6177589" cy="9808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6408230" y="8261360"/>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6408230" y="8261360"/>
                <a:ext cx="4480137"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6408230" y="9609260"/>
                <a:ext cx="681224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6408230" y="9609260"/>
                <a:ext cx="6812249"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6408230" y="10802521"/>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6408230" y="10802521"/>
                <a:ext cx="4480136"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9561E7-E1CB-48FE-A9BD-11D0D93E31E1}"/>
                  </a:ext>
                </a:extLst>
              </p:cNvPr>
              <p:cNvSpPr txBox="1"/>
              <p:nvPr/>
            </p:nvSpPr>
            <p:spPr>
              <a:xfrm>
                <a:off x="15455590" y="8470207"/>
                <a:ext cx="15790127" cy="5078313"/>
              </a:xfrm>
              <a:prstGeom prst="rect">
                <a:avLst/>
              </a:prstGeom>
              <a:noFill/>
            </p:spPr>
            <p:txBody>
              <a:bodyPr wrap="square" rtlCol="0">
                <a:spAutoFit/>
              </a:bodyPr>
              <a:lstStyle/>
              <a:p>
                <a:r>
                  <a:rPr lang="en-US" dirty="0"/>
                  <a:t>Forward pass: from input X to output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oMath>
                </a14:m>
                <a:endParaRPr lang="en-US" b="1" dirty="0"/>
              </a:p>
              <a:p>
                <a:endParaRPr lang="en-US" dirty="0"/>
              </a:p>
              <a:p>
                <a:r>
                  <a:rPr lang="en-US" dirty="0"/>
                  <a:t>For every layer, </a:t>
                </a:r>
              </a:p>
              <a:p>
                <a:endParaRPr lang="en-US" dirty="0"/>
              </a:p>
              <a:p>
                <a:r>
                  <a:rPr lang="en-US" dirty="0" err="1"/>
                  <a:t>W.shape</a:t>
                </a:r>
                <a:r>
                  <a:rPr lang="en-US" dirty="0"/>
                  <a:t> is [number of output, number of input]</a:t>
                </a:r>
              </a:p>
              <a:p>
                <a:r>
                  <a:rPr lang="en-US" dirty="0" err="1"/>
                  <a:t>b.shape</a:t>
                </a:r>
                <a:r>
                  <a:rPr lang="en-US" dirty="0"/>
                  <a:t> is [number of input, 1]</a:t>
                </a:r>
              </a:p>
            </p:txBody>
          </p:sp>
        </mc:Choice>
        <mc:Fallback xmlns="">
          <p:sp>
            <p:nvSpPr>
              <p:cNvPr id="2" name="TextBox 1">
                <a:extLst>
                  <a:ext uri="{FF2B5EF4-FFF2-40B4-BE49-F238E27FC236}">
                    <a16:creationId xmlns:a16="http://schemas.microsoft.com/office/drawing/2014/main" id="{D99561E7-E1CB-48FE-A9BD-11D0D93E31E1}"/>
                  </a:ext>
                </a:extLst>
              </p:cNvPr>
              <p:cNvSpPr txBox="1">
                <a:spLocks noRot="1" noChangeAspect="1" noMove="1" noResize="1" noEditPoints="1" noAdjustHandles="1" noChangeArrowheads="1" noChangeShapeType="1" noTextEdit="1"/>
              </p:cNvSpPr>
              <p:nvPr/>
            </p:nvSpPr>
            <p:spPr>
              <a:xfrm>
                <a:off x="15455590" y="8470207"/>
                <a:ext cx="15790127" cy="5078313"/>
              </a:xfrm>
              <a:prstGeom prst="rect">
                <a:avLst/>
              </a:prstGeom>
              <a:blipFill>
                <a:blip r:embed="rId8"/>
                <a:stretch>
                  <a:fillRect l="-2046" t="-3357" b="-6235"/>
                </a:stretch>
              </a:blipFill>
            </p:spPr>
            <p:txBody>
              <a:bodyPr/>
              <a:lstStyle/>
              <a:p>
                <a:r>
                  <a:rPr lang="en-US">
                    <a:noFill/>
                  </a:rPr>
                  <a:t> </a:t>
                </a:r>
              </a:p>
            </p:txBody>
          </p:sp>
        </mc:Fallback>
      </mc:AlternateContent>
    </p:spTree>
    <p:extLst>
      <p:ext uri="{BB962C8B-B14F-4D97-AF65-F5344CB8AC3E}">
        <p14:creationId xmlns:p14="http://schemas.microsoft.com/office/powerpoint/2010/main" val="2108191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Number of parameters?</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20468017" y="12621566"/>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20468017" y="12621566"/>
                <a:ext cx="6810967" cy="95885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20468017" y="13814827"/>
                <a:ext cx="579620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20468017" y="13814827"/>
                <a:ext cx="5796202" cy="9808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20468017" y="7562151"/>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20468017" y="7562151"/>
                <a:ext cx="6177589" cy="9808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20468017" y="8755412"/>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20468017" y="8755412"/>
                <a:ext cx="4480137"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20468017" y="10103312"/>
                <a:ext cx="681224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20468017" y="10103312"/>
                <a:ext cx="6812249"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20468017" y="11296573"/>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20468017" y="11296573"/>
                <a:ext cx="4480136"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CA61631-F1F4-42A2-865B-A1C8118E147D}"/>
                  </a:ext>
                </a:extLst>
              </p:cNvPr>
              <p:cNvSpPr/>
              <p:nvPr/>
            </p:nvSpPr>
            <p:spPr>
              <a:xfrm>
                <a:off x="1991146" y="10396122"/>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1" name="Rectangle 10">
                <a:extLst>
                  <a:ext uri="{FF2B5EF4-FFF2-40B4-BE49-F238E27FC236}">
                    <a16:creationId xmlns:a16="http://schemas.microsoft.com/office/drawing/2014/main" id="{1CA61631-F1F4-42A2-865B-A1C8118E147D}"/>
                  </a:ext>
                </a:extLst>
              </p:cNvPr>
              <p:cNvSpPr>
                <a:spLocks noRot="1" noChangeAspect="1" noMove="1" noResize="1" noEditPoints="1" noAdjustHandles="1" noChangeArrowheads="1" noChangeShapeType="1" noTextEdit="1"/>
              </p:cNvSpPr>
              <p:nvPr/>
            </p:nvSpPr>
            <p:spPr>
              <a:xfrm>
                <a:off x="1991146" y="10396122"/>
                <a:ext cx="856325" cy="923330"/>
              </a:xfrm>
              <a:prstGeom prst="rect">
                <a:avLst/>
              </a:prstGeom>
              <a:blipFill>
                <a:blip r:embed="rId8"/>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14C4D6B-6368-46F8-A8AE-22945DEAABD8}"/>
              </a:ext>
            </a:extLst>
          </p:cNvPr>
          <p:cNvGrpSpPr/>
          <p:nvPr/>
        </p:nvGrpSpPr>
        <p:grpSpPr>
          <a:xfrm>
            <a:off x="4583398" y="5766493"/>
            <a:ext cx="2451721" cy="2502330"/>
            <a:chOff x="29684546" y="3672871"/>
            <a:chExt cx="3992137" cy="3639760"/>
          </a:xfrm>
        </p:grpSpPr>
        <p:cxnSp>
          <p:nvCxnSpPr>
            <p:cNvPr id="13" name="Straight Connector 12">
              <a:extLst>
                <a:ext uri="{FF2B5EF4-FFF2-40B4-BE49-F238E27FC236}">
                  <a16:creationId xmlns:a16="http://schemas.microsoft.com/office/drawing/2014/main" id="{700CF26F-2DE2-4DFA-AF15-556A4B2FF90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6BDA8DB8-227B-474E-8B05-055B93E94F44}"/>
                </a:ext>
              </a:extLst>
            </p:cNvPr>
            <p:cNvGrpSpPr/>
            <p:nvPr/>
          </p:nvGrpSpPr>
          <p:grpSpPr>
            <a:xfrm>
              <a:off x="29684546" y="3672871"/>
              <a:ext cx="3992137" cy="3639760"/>
              <a:chOff x="8497229" y="9317955"/>
              <a:chExt cx="3992137" cy="3639760"/>
            </a:xfrm>
          </p:grpSpPr>
          <p:sp>
            <p:nvSpPr>
              <p:cNvPr id="19" name="Oval 18">
                <a:extLst>
                  <a:ext uri="{FF2B5EF4-FFF2-40B4-BE49-F238E27FC236}">
                    <a16:creationId xmlns:a16="http://schemas.microsoft.com/office/drawing/2014/main" id="{D5C7CDBF-F70D-4483-9CC1-7B0A3ABB08DD}"/>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C8CC0B47-E4E2-4725-8C2D-9AE7EA762420}"/>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1" name="TextBox 20">
                <a:extLst>
                  <a:ext uri="{FF2B5EF4-FFF2-40B4-BE49-F238E27FC236}">
                    <a16:creationId xmlns:a16="http://schemas.microsoft.com/office/drawing/2014/main" id="{12FC11F0-D126-44A9-AB91-52027C45AF2E}"/>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22" name="Straight Arrow Connector 21">
            <a:extLst>
              <a:ext uri="{FF2B5EF4-FFF2-40B4-BE49-F238E27FC236}">
                <a16:creationId xmlns:a16="http://schemas.microsoft.com/office/drawing/2014/main" id="{C79A4739-0EF7-47DE-82DE-6FEB1A4B1B99}"/>
              </a:ext>
            </a:extLst>
          </p:cNvPr>
          <p:cNvCxnSpPr>
            <a:cxnSpLocks/>
          </p:cNvCxnSpPr>
          <p:nvPr/>
        </p:nvCxnSpPr>
        <p:spPr>
          <a:xfrm>
            <a:off x="16313554" y="1077473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5EEB583-0B03-4F98-9E09-70AA69F6B017}"/>
                  </a:ext>
                </a:extLst>
              </p:cNvPr>
              <p:cNvSpPr/>
              <p:nvPr/>
            </p:nvSpPr>
            <p:spPr>
              <a:xfrm>
                <a:off x="17906305" y="10247086"/>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23" name="Rectangle 22">
                <a:extLst>
                  <a:ext uri="{FF2B5EF4-FFF2-40B4-BE49-F238E27FC236}">
                    <a16:creationId xmlns:a16="http://schemas.microsoft.com/office/drawing/2014/main" id="{F5EEB583-0B03-4F98-9E09-70AA69F6B017}"/>
                  </a:ext>
                </a:extLst>
              </p:cNvPr>
              <p:cNvSpPr>
                <a:spLocks noRot="1" noChangeAspect="1" noMove="1" noResize="1" noEditPoints="1" noAdjustHandles="1" noChangeArrowheads="1" noChangeShapeType="1" noTextEdit="1"/>
              </p:cNvSpPr>
              <p:nvPr/>
            </p:nvSpPr>
            <p:spPr>
              <a:xfrm>
                <a:off x="17906305" y="10247086"/>
                <a:ext cx="1490986" cy="958852"/>
              </a:xfrm>
              <a:prstGeom prst="rect">
                <a:avLst/>
              </a:prstGeom>
              <a:blipFill>
                <a:blip r:embed="rId9"/>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1319501-90FC-4F08-AE2E-95CC26A443DB}"/>
              </a:ext>
            </a:extLst>
          </p:cNvPr>
          <p:cNvGrpSpPr/>
          <p:nvPr/>
        </p:nvGrpSpPr>
        <p:grpSpPr>
          <a:xfrm>
            <a:off x="4583398" y="9577476"/>
            <a:ext cx="2451721" cy="2502330"/>
            <a:chOff x="29684546" y="3672871"/>
            <a:chExt cx="3992137" cy="3639760"/>
          </a:xfrm>
        </p:grpSpPr>
        <p:cxnSp>
          <p:nvCxnSpPr>
            <p:cNvPr id="25" name="Straight Connector 24">
              <a:extLst>
                <a:ext uri="{FF2B5EF4-FFF2-40B4-BE49-F238E27FC236}">
                  <a16:creationId xmlns:a16="http://schemas.microsoft.com/office/drawing/2014/main" id="{F28664B0-5D04-46B7-8FCC-6E598E874E0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6" name="Group 25">
              <a:extLst>
                <a:ext uri="{FF2B5EF4-FFF2-40B4-BE49-F238E27FC236}">
                  <a16:creationId xmlns:a16="http://schemas.microsoft.com/office/drawing/2014/main" id="{8E6E0E0C-E987-494F-B5FF-062E2A84A0FB}"/>
                </a:ext>
              </a:extLst>
            </p:cNvPr>
            <p:cNvGrpSpPr/>
            <p:nvPr/>
          </p:nvGrpSpPr>
          <p:grpSpPr>
            <a:xfrm>
              <a:off x="29684546" y="3672871"/>
              <a:ext cx="3992137" cy="3639760"/>
              <a:chOff x="8497229" y="9317955"/>
              <a:chExt cx="3992137" cy="3639760"/>
            </a:xfrm>
          </p:grpSpPr>
          <p:sp>
            <p:nvSpPr>
              <p:cNvPr id="27" name="Oval 26">
                <a:extLst>
                  <a:ext uri="{FF2B5EF4-FFF2-40B4-BE49-F238E27FC236}">
                    <a16:creationId xmlns:a16="http://schemas.microsoft.com/office/drawing/2014/main" id="{01C3219C-0526-467E-85AF-202A12B5D1A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8" name="TextBox 27">
                <a:extLst>
                  <a:ext uri="{FF2B5EF4-FFF2-40B4-BE49-F238E27FC236}">
                    <a16:creationId xmlns:a16="http://schemas.microsoft.com/office/drawing/2014/main" id="{DE6F1F1F-4AF1-4EA0-97AB-FA2EBD01B01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6F0BA5FA-98FC-46C7-BDD2-A2C4A88DBB01}"/>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0" name="Group 29">
            <a:extLst>
              <a:ext uri="{FF2B5EF4-FFF2-40B4-BE49-F238E27FC236}">
                <a16:creationId xmlns:a16="http://schemas.microsoft.com/office/drawing/2014/main" id="{4EA75D55-6A76-4A1A-80F3-A3EBCCFAC2C1}"/>
              </a:ext>
            </a:extLst>
          </p:cNvPr>
          <p:cNvGrpSpPr/>
          <p:nvPr/>
        </p:nvGrpSpPr>
        <p:grpSpPr>
          <a:xfrm>
            <a:off x="4528800" y="13559131"/>
            <a:ext cx="2451721" cy="2502330"/>
            <a:chOff x="29684546" y="3672871"/>
            <a:chExt cx="3992137" cy="3639760"/>
          </a:xfrm>
        </p:grpSpPr>
        <p:cxnSp>
          <p:nvCxnSpPr>
            <p:cNvPr id="31" name="Straight Connector 30">
              <a:extLst>
                <a:ext uri="{FF2B5EF4-FFF2-40B4-BE49-F238E27FC236}">
                  <a16:creationId xmlns:a16="http://schemas.microsoft.com/office/drawing/2014/main" id="{58423880-8A46-4A05-8733-FDEBEDF1A72A}"/>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2" name="Group 31">
              <a:extLst>
                <a:ext uri="{FF2B5EF4-FFF2-40B4-BE49-F238E27FC236}">
                  <a16:creationId xmlns:a16="http://schemas.microsoft.com/office/drawing/2014/main" id="{61D89C60-5337-498D-9566-FA7478891D74}"/>
                </a:ext>
              </a:extLst>
            </p:cNvPr>
            <p:cNvGrpSpPr/>
            <p:nvPr/>
          </p:nvGrpSpPr>
          <p:grpSpPr>
            <a:xfrm>
              <a:off x="29684546" y="3672871"/>
              <a:ext cx="3992137" cy="3639760"/>
              <a:chOff x="8497229" y="9317955"/>
              <a:chExt cx="3992137" cy="3639760"/>
            </a:xfrm>
          </p:grpSpPr>
          <p:sp>
            <p:nvSpPr>
              <p:cNvPr id="33" name="Oval 32">
                <a:extLst>
                  <a:ext uri="{FF2B5EF4-FFF2-40B4-BE49-F238E27FC236}">
                    <a16:creationId xmlns:a16="http://schemas.microsoft.com/office/drawing/2014/main" id="{1AB01362-C2C8-41AE-A892-ADFFD5D8DF1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4" name="TextBox 33">
                <a:extLst>
                  <a:ext uri="{FF2B5EF4-FFF2-40B4-BE49-F238E27FC236}">
                    <a16:creationId xmlns:a16="http://schemas.microsoft.com/office/drawing/2014/main" id="{9E32CE4C-120A-4BF1-B8FF-5DEC0BB92BA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5" name="TextBox 34">
                <a:extLst>
                  <a:ext uri="{FF2B5EF4-FFF2-40B4-BE49-F238E27FC236}">
                    <a16:creationId xmlns:a16="http://schemas.microsoft.com/office/drawing/2014/main" id="{6FFE1ED8-A809-4376-9746-A60175FB01D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36" name="Group 35">
            <a:extLst>
              <a:ext uri="{FF2B5EF4-FFF2-40B4-BE49-F238E27FC236}">
                <a16:creationId xmlns:a16="http://schemas.microsoft.com/office/drawing/2014/main" id="{C8B863B5-4A11-4545-AD33-388654FE24BB}"/>
              </a:ext>
            </a:extLst>
          </p:cNvPr>
          <p:cNvGrpSpPr/>
          <p:nvPr/>
        </p:nvGrpSpPr>
        <p:grpSpPr>
          <a:xfrm>
            <a:off x="9378422" y="7582591"/>
            <a:ext cx="2451721" cy="2502330"/>
            <a:chOff x="29684546" y="3672871"/>
            <a:chExt cx="3992137" cy="3639760"/>
          </a:xfrm>
        </p:grpSpPr>
        <p:cxnSp>
          <p:nvCxnSpPr>
            <p:cNvPr id="37" name="Straight Connector 36">
              <a:extLst>
                <a:ext uri="{FF2B5EF4-FFF2-40B4-BE49-F238E27FC236}">
                  <a16:creationId xmlns:a16="http://schemas.microsoft.com/office/drawing/2014/main" id="{556236D6-BB5C-433C-8CE2-3ED1DF4AB0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8" name="Group 37">
              <a:extLst>
                <a:ext uri="{FF2B5EF4-FFF2-40B4-BE49-F238E27FC236}">
                  <a16:creationId xmlns:a16="http://schemas.microsoft.com/office/drawing/2014/main" id="{471B6538-7134-406D-9AF2-7F405DF26083}"/>
                </a:ext>
              </a:extLst>
            </p:cNvPr>
            <p:cNvGrpSpPr/>
            <p:nvPr/>
          </p:nvGrpSpPr>
          <p:grpSpPr>
            <a:xfrm>
              <a:off x="29684546" y="3672871"/>
              <a:ext cx="3992137" cy="3639760"/>
              <a:chOff x="8497229" y="9317955"/>
              <a:chExt cx="3992137" cy="3639760"/>
            </a:xfrm>
          </p:grpSpPr>
          <p:sp>
            <p:nvSpPr>
              <p:cNvPr id="39" name="Oval 38">
                <a:extLst>
                  <a:ext uri="{FF2B5EF4-FFF2-40B4-BE49-F238E27FC236}">
                    <a16:creationId xmlns:a16="http://schemas.microsoft.com/office/drawing/2014/main" id="{DD326DC4-886A-4EB5-9037-B8B8C033ED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0" name="TextBox 39">
                <a:extLst>
                  <a:ext uri="{FF2B5EF4-FFF2-40B4-BE49-F238E27FC236}">
                    <a16:creationId xmlns:a16="http://schemas.microsoft.com/office/drawing/2014/main" id="{91256CDE-EE3B-4BF3-AA5B-F58EDE6BB15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1" name="TextBox 40">
                <a:extLst>
                  <a:ext uri="{FF2B5EF4-FFF2-40B4-BE49-F238E27FC236}">
                    <a16:creationId xmlns:a16="http://schemas.microsoft.com/office/drawing/2014/main" id="{07968E78-4208-465B-A3BA-CE813EFA17C0}"/>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42" name="Group 41">
            <a:extLst>
              <a:ext uri="{FF2B5EF4-FFF2-40B4-BE49-F238E27FC236}">
                <a16:creationId xmlns:a16="http://schemas.microsoft.com/office/drawing/2014/main" id="{4B365B2B-799C-4BEA-8DE2-2F6CEA4058BF}"/>
              </a:ext>
            </a:extLst>
          </p:cNvPr>
          <p:cNvGrpSpPr/>
          <p:nvPr/>
        </p:nvGrpSpPr>
        <p:grpSpPr>
          <a:xfrm>
            <a:off x="9311863" y="11564246"/>
            <a:ext cx="2451721" cy="2502330"/>
            <a:chOff x="29684546" y="3672871"/>
            <a:chExt cx="3992137" cy="3639760"/>
          </a:xfrm>
        </p:grpSpPr>
        <p:cxnSp>
          <p:nvCxnSpPr>
            <p:cNvPr id="43" name="Straight Connector 42">
              <a:extLst>
                <a:ext uri="{FF2B5EF4-FFF2-40B4-BE49-F238E27FC236}">
                  <a16:creationId xmlns:a16="http://schemas.microsoft.com/office/drawing/2014/main" id="{A4B98BD1-D747-4532-8F41-086AD5E0A2E3}"/>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4" name="Group 43">
              <a:extLst>
                <a:ext uri="{FF2B5EF4-FFF2-40B4-BE49-F238E27FC236}">
                  <a16:creationId xmlns:a16="http://schemas.microsoft.com/office/drawing/2014/main" id="{08BBCB2D-45BE-43AA-8722-228C12AF9147}"/>
                </a:ext>
              </a:extLst>
            </p:cNvPr>
            <p:cNvGrpSpPr/>
            <p:nvPr/>
          </p:nvGrpSpPr>
          <p:grpSpPr>
            <a:xfrm>
              <a:off x="29684546" y="3672871"/>
              <a:ext cx="3992137" cy="3639760"/>
              <a:chOff x="8497229" y="9317955"/>
              <a:chExt cx="3992137" cy="3639760"/>
            </a:xfrm>
          </p:grpSpPr>
          <p:sp>
            <p:nvSpPr>
              <p:cNvPr id="45" name="Oval 44">
                <a:extLst>
                  <a:ext uri="{FF2B5EF4-FFF2-40B4-BE49-F238E27FC236}">
                    <a16:creationId xmlns:a16="http://schemas.microsoft.com/office/drawing/2014/main" id="{48C9AF6E-C9A1-42C6-BC8F-8570707617F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6" name="TextBox 45">
                <a:extLst>
                  <a:ext uri="{FF2B5EF4-FFF2-40B4-BE49-F238E27FC236}">
                    <a16:creationId xmlns:a16="http://schemas.microsoft.com/office/drawing/2014/main" id="{29A317C9-495B-486F-9936-21A9D4EDAD5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7" name="TextBox 46">
                <a:extLst>
                  <a:ext uri="{FF2B5EF4-FFF2-40B4-BE49-F238E27FC236}">
                    <a16:creationId xmlns:a16="http://schemas.microsoft.com/office/drawing/2014/main" id="{E2B3E4D8-2A3D-4D37-89BF-F3BB5A0A350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48" name="Group 47">
            <a:extLst>
              <a:ext uri="{FF2B5EF4-FFF2-40B4-BE49-F238E27FC236}">
                <a16:creationId xmlns:a16="http://schemas.microsoft.com/office/drawing/2014/main" id="{945D1639-1733-4FC1-9770-498952ACB6C0}"/>
              </a:ext>
            </a:extLst>
          </p:cNvPr>
          <p:cNvGrpSpPr/>
          <p:nvPr/>
        </p:nvGrpSpPr>
        <p:grpSpPr>
          <a:xfrm>
            <a:off x="13825281" y="9529227"/>
            <a:ext cx="2451721" cy="2502330"/>
            <a:chOff x="29684546" y="3672871"/>
            <a:chExt cx="3992137" cy="3639760"/>
          </a:xfrm>
        </p:grpSpPr>
        <p:cxnSp>
          <p:nvCxnSpPr>
            <p:cNvPr id="49" name="Straight Connector 48">
              <a:extLst>
                <a:ext uri="{FF2B5EF4-FFF2-40B4-BE49-F238E27FC236}">
                  <a16:creationId xmlns:a16="http://schemas.microsoft.com/office/drawing/2014/main" id="{7A63CB66-2454-4001-8E73-0B856269362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49D8B379-06E5-42CB-8FBF-F6580DD4104D}"/>
                </a:ext>
              </a:extLst>
            </p:cNvPr>
            <p:cNvGrpSpPr/>
            <p:nvPr/>
          </p:nvGrpSpPr>
          <p:grpSpPr>
            <a:xfrm>
              <a:off x="29684546" y="3672871"/>
              <a:ext cx="3992137" cy="3639760"/>
              <a:chOff x="8497229" y="9317955"/>
              <a:chExt cx="3992137" cy="3639760"/>
            </a:xfrm>
          </p:grpSpPr>
          <p:sp>
            <p:nvSpPr>
              <p:cNvPr id="51" name="Oval 50">
                <a:extLst>
                  <a:ext uri="{FF2B5EF4-FFF2-40B4-BE49-F238E27FC236}">
                    <a16:creationId xmlns:a16="http://schemas.microsoft.com/office/drawing/2014/main" id="{64AE8998-8ACE-4C2D-A418-45B6FD0AA80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52" name="TextBox 51">
                <a:extLst>
                  <a:ext uri="{FF2B5EF4-FFF2-40B4-BE49-F238E27FC236}">
                    <a16:creationId xmlns:a16="http://schemas.microsoft.com/office/drawing/2014/main" id="{2A695363-4A8A-44E6-952F-83B040C4AAE5}"/>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53" name="TextBox 52">
                <a:extLst>
                  <a:ext uri="{FF2B5EF4-FFF2-40B4-BE49-F238E27FC236}">
                    <a16:creationId xmlns:a16="http://schemas.microsoft.com/office/drawing/2014/main" id="{690B248C-2B1A-4991-9BFB-A76BE9062E8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54" name="Straight Arrow Connector 53">
            <a:extLst>
              <a:ext uri="{FF2B5EF4-FFF2-40B4-BE49-F238E27FC236}">
                <a16:creationId xmlns:a16="http://schemas.microsoft.com/office/drawing/2014/main" id="{9C41D313-F85D-45CB-B192-8F3017A04583}"/>
              </a:ext>
            </a:extLst>
          </p:cNvPr>
          <p:cNvCxnSpPr>
            <a:cxnSpLocks/>
          </p:cNvCxnSpPr>
          <p:nvPr/>
        </p:nvCxnSpPr>
        <p:spPr>
          <a:xfrm>
            <a:off x="2847471" y="10857787"/>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344E9AA-5556-4409-A1D4-706DCAD2A768}"/>
              </a:ext>
            </a:extLst>
          </p:cNvPr>
          <p:cNvCxnSpPr>
            <a:cxnSpLocks/>
            <a:endCxn id="19" idx="2"/>
          </p:cNvCxnSpPr>
          <p:nvPr/>
        </p:nvCxnSpPr>
        <p:spPr>
          <a:xfrm flipV="1">
            <a:off x="2968948" y="7017658"/>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66BA0F6-62D4-4EA1-B7B2-C072B568A966}"/>
              </a:ext>
            </a:extLst>
          </p:cNvPr>
          <p:cNvCxnSpPr>
            <a:cxnSpLocks/>
            <a:endCxn id="33" idx="2"/>
          </p:cNvCxnSpPr>
          <p:nvPr/>
        </p:nvCxnSpPr>
        <p:spPr>
          <a:xfrm>
            <a:off x="2897779" y="11319452"/>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1CC837C4-4B48-4EC4-94F6-F54E1FA6C6CC}"/>
              </a:ext>
            </a:extLst>
          </p:cNvPr>
          <p:cNvCxnSpPr>
            <a:cxnSpLocks/>
          </p:cNvCxnSpPr>
          <p:nvPr/>
        </p:nvCxnSpPr>
        <p:spPr>
          <a:xfrm>
            <a:off x="6980521" y="7017658"/>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8646F53C-20A0-42CE-97FB-43DD7E114295}"/>
              </a:ext>
            </a:extLst>
          </p:cNvPr>
          <p:cNvCxnSpPr>
            <a:cxnSpLocks/>
            <a:endCxn id="45" idx="1"/>
          </p:cNvCxnSpPr>
          <p:nvPr/>
        </p:nvCxnSpPr>
        <p:spPr>
          <a:xfrm>
            <a:off x="6950536" y="7069292"/>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F56ABECE-D9A5-4E2F-BD35-EF5FC7693F28}"/>
              </a:ext>
            </a:extLst>
          </p:cNvPr>
          <p:cNvCxnSpPr>
            <a:cxnSpLocks/>
            <a:stCxn id="27" idx="6"/>
          </p:cNvCxnSpPr>
          <p:nvPr/>
        </p:nvCxnSpPr>
        <p:spPr>
          <a:xfrm flipV="1">
            <a:off x="7035119" y="9247172"/>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47FE54F2-24E7-47C0-87A9-D92A832243C9}"/>
              </a:ext>
            </a:extLst>
          </p:cNvPr>
          <p:cNvCxnSpPr>
            <a:cxnSpLocks/>
          </p:cNvCxnSpPr>
          <p:nvPr/>
        </p:nvCxnSpPr>
        <p:spPr>
          <a:xfrm>
            <a:off x="7167828" y="10800918"/>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AA4A4B2-B578-4B35-A8A6-DA232D418F82}"/>
              </a:ext>
            </a:extLst>
          </p:cNvPr>
          <p:cNvCxnSpPr>
            <a:cxnSpLocks/>
          </p:cNvCxnSpPr>
          <p:nvPr/>
        </p:nvCxnSpPr>
        <p:spPr>
          <a:xfrm flipV="1">
            <a:off x="6925923" y="13228827"/>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A31156-203B-4EDD-ADBF-5DB88CF30905}"/>
              </a:ext>
            </a:extLst>
          </p:cNvPr>
          <p:cNvCxnSpPr>
            <a:cxnSpLocks/>
            <a:endCxn id="39" idx="3"/>
          </p:cNvCxnSpPr>
          <p:nvPr/>
        </p:nvCxnSpPr>
        <p:spPr>
          <a:xfrm flipV="1">
            <a:off x="6781014" y="9718463"/>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0DD8FEE-AAD6-4D8B-9CCA-BF71F4B93435}"/>
              </a:ext>
            </a:extLst>
          </p:cNvPr>
          <p:cNvCxnSpPr>
            <a:cxnSpLocks/>
          </p:cNvCxnSpPr>
          <p:nvPr/>
        </p:nvCxnSpPr>
        <p:spPr>
          <a:xfrm>
            <a:off x="11812097" y="9084537"/>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194BA403-6F51-461D-83C8-D0A3392D5667}"/>
              </a:ext>
            </a:extLst>
          </p:cNvPr>
          <p:cNvCxnSpPr>
            <a:cxnSpLocks/>
          </p:cNvCxnSpPr>
          <p:nvPr/>
        </p:nvCxnSpPr>
        <p:spPr>
          <a:xfrm flipV="1">
            <a:off x="11708552" y="11282048"/>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BF42FFE7-7113-46B8-B104-89C02CC83125}"/>
              </a:ext>
            </a:extLst>
          </p:cNvPr>
          <p:cNvSpPr txBox="1"/>
          <p:nvPr/>
        </p:nvSpPr>
        <p:spPr>
          <a:xfrm>
            <a:off x="27950764" y="7510289"/>
            <a:ext cx="5893613" cy="923330"/>
          </a:xfrm>
          <a:prstGeom prst="rect">
            <a:avLst/>
          </a:prstGeom>
          <a:noFill/>
        </p:spPr>
        <p:txBody>
          <a:bodyPr wrap="square" rtlCol="0">
            <a:spAutoFit/>
          </a:bodyPr>
          <a:lstStyle/>
          <a:p>
            <a:r>
              <a:rPr lang="en-US" dirty="0">
                <a:solidFill>
                  <a:srgbClr val="FF0000"/>
                </a:solidFill>
              </a:rPr>
              <a:t>3N+3</a:t>
            </a:r>
          </a:p>
        </p:txBody>
      </p:sp>
      <p:sp>
        <p:nvSpPr>
          <p:cNvPr id="66" name="TextBox 65">
            <a:extLst>
              <a:ext uri="{FF2B5EF4-FFF2-40B4-BE49-F238E27FC236}">
                <a16:creationId xmlns:a16="http://schemas.microsoft.com/office/drawing/2014/main" id="{5856DBB4-1034-4028-8EFB-1969EB7C5E8C}"/>
              </a:ext>
            </a:extLst>
          </p:cNvPr>
          <p:cNvSpPr txBox="1"/>
          <p:nvPr/>
        </p:nvSpPr>
        <p:spPr>
          <a:xfrm>
            <a:off x="27950764" y="8828540"/>
            <a:ext cx="5893613" cy="923330"/>
          </a:xfrm>
          <a:prstGeom prst="rect">
            <a:avLst/>
          </a:prstGeom>
          <a:noFill/>
        </p:spPr>
        <p:txBody>
          <a:bodyPr wrap="square" rtlCol="0">
            <a:spAutoFit/>
          </a:bodyPr>
          <a:lstStyle/>
          <a:p>
            <a:r>
              <a:rPr lang="en-US" dirty="0">
                <a:solidFill>
                  <a:srgbClr val="FF0000"/>
                </a:solidFill>
              </a:rPr>
              <a:t>0</a:t>
            </a:r>
          </a:p>
        </p:txBody>
      </p:sp>
      <p:sp>
        <p:nvSpPr>
          <p:cNvPr id="67" name="TextBox 66">
            <a:extLst>
              <a:ext uri="{FF2B5EF4-FFF2-40B4-BE49-F238E27FC236}">
                <a16:creationId xmlns:a16="http://schemas.microsoft.com/office/drawing/2014/main" id="{F31BCBD9-DCD7-4703-8E6A-9930224A2DED}"/>
              </a:ext>
            </a:extLst>
          </p:cNvPr>
          <p:cNvSpPr txBox="1"/>
          <p:nvPr/>
        </p:nvSpPr>
        <p:spPr>
          <a:xfrm>
            <a:off x="27950764" y="10036672"/>
            <a:ext cx="5893613" cy="923330"/>
          </a:xfrm>
          <a:prstGeom prst="rect">
            <a:avLst/>
          </a:prstGeom>
          <a:noFill/>
        </p:spPr>
        <p:txBody>
          <a:bodyPr wrap="square" rtlCol="0">
            <a:spAutoFit/>
          </a:bodyPr>
          <a:lstStyle/>
          <a:p>
            <a:r>
              <a:rPr lang="en-US" dirty="0">
                <a:solidFill>
                  <a:srgbClr val="FF0000"/>
                </a:solidFill>
              </a:rPr>
              <a:t>2x3+2=8</a:t>
            </a:r>
          </a:p>
        </p:txBody>
      </p:sp>
      <p:sp>
        <p:nvSpPr>
          <p:cNvPr id="68" name="TextBox 67">
            <a:extLst>
              <a:ext uri="{FF2B5EF4-FFF2-40B4-BE49-F238E27FC236}">
                <a16:creationId xmlns:a16="http://schemas.microsoft.com/office/drawing/2014/main" id="{5A29B1A4-C223-41D9-8004-494B8BC165F3}"/>
              </a:ext>
            </a:extLst>
          </p:cNvPr>
          <p:cNvSpPr txBox="1"/>
          <p:nvPr/>
        </p:nvSpPr>
        <p:spPr>
          <a:xfrm>
            <a:off x="27950764" y="11370835"/>
            <a:ext cx="5893613" cy="923330"/>
          </a:xfrm>
          <a:prstGeom prst="rect">
            <a:avLst/>
          </a:prstGeom>
          <a:noFill/>
        </p:spPr>
        <p:txBody>
          <a:bodyPr wrap="square" rtlCol="0">
            <a:spAutoFit/>
          </a:bodyPr>
          <a:lstStyle/>
          <a:p>
            <a:r>
              <a:rPr lang="en-US" dirty="0">
                <a:solidFill>
                  <a:srgbClr val="FF0000"/>
                </a:solidFill>
              </a:rPr>
              <a:t>0</a:t>
            </a:r>
          </a:p>
        </p:txBody>
      </p:sp>
      <p:sp>
        <p:nvSpPr>
          <p:cNvPr id="69" name="TextBox 68">
            <a:extLst>
              <a:ext uri="{FF2B5EF4-FFF2-40B4-BE49-F238E27FC236}">
                <a16:creationId xmlns:a16="http://schemas.microsoft.com/office/drawing/2014/main" id="{31F93204-F49A-45D4-90DB-C13D748900AD}"/>
              </a:ext>
            </a:extLst>
          </p:cNvPr>
          <p:cNvSpPr txBox="1"/>
          <p:nvPr/>
        </p:nvSpPr>
        <p:spPr>
          <a:xfrm>
            <a:off x="27950764" y="12621566"/>
            <a:ext cx="5893613" cy="923330"/>
          </a:xfrm>
          <a:prstGeom prst="rect">
            <a:avLst/>
          </a:prstGeom>
          <a:noFill/>
        </p:spPr>
        <p:txBody>
          <a:bodyPr wrap="square" rtlCol="0">
            <a:spAutoFit/>
          </a:bodyPr>
          <a:lstStyle/>
          <a:p>
            <a:r>
              <a:rPr lang="en-US" dirty="0">
                <a:solidFill>
                  <a:srgbClr val="FF0000"/>
                </a:solidFill>
              </a:rPr>
              <a:t>1x2+1=3</a:t>
            </a:r>
          </a:p>
        </p:txBody>
      </p:sp>
      <p:sp>
        <p:nvSpPr>
          <p:cNvPr id="70" name="TextBox 69">
            <a:extLst>
              <a:ext uri="{FF2B5EF4-FFF2-40B4-BE49-F238E27FC236}">
                <a16:creationId xmlns:a16="http://schemas.microsoft.com/office/drawing/2014/main" id="{B8D5F6C2-BA4B-46A6-A221-790CD4F33571}"/>
              </a:ext>
            </a:extLst>
          </p:cNvPr>
          <p:cNvSpPr txBox="1"/>
          <p:nvPr/>
        </p:nvSpPr>
        <p:spPr>
          <a:xfrm>
            <a:off x="27950764" y="13851672"/>
            <a:ext cx="5893613" cy="923330"/>
          </a:xfrm>
          <a:prstGeom prst="rect">
            <a:avLst/>
          </a:prstGeom>
          <a:noFill/>
        </p:spPr>
        <p:txBody>
          <a:bodyPr wrap="square" rtlCol="0">
            <a:spAutoFit/>
          </a:bodyPr>
          <a:lstStyle/>
          <a:p>
            <a:r>
              <a:rPr lang="en-US" dirty="0">
                <a:solidFill>
                  <a:srgbClr val="FF0000"/>
                </a:solidFill>
              </a:rPr>
              <a:t>0</a:t>
            </a:r>
          </a:p>
        </p:txBody>
      </p:sp>
      <p:cxnSp>
        <p:nvCxnSpPr>
          <p:cNvPr id="7" name="Straight Connector 6">
            <a:extLst>
              <a:ext uri="{FF2B5EF4-FFF2-40B4-BE49-F238E27FC236}">
                <a16:creationId xmlns:a16="http://schemas.microsoft.com/office/drawing/2014/main" id="{14AB3469-DA2C-45BF-A28F-478491406E9F}"/>
              </a:ext>
            </a:extLst>
          </p:cNvPr>
          <p:cNvCxnSpPr>
            <a:cxnSpLocks/>
          </p:cNvCxnSpPr>
          <p:nvPr/>
        </p:nvCxnSpPr>
        <p:spPr>
          <a:xfrm flipV="1">
            <a:off x="26926323" y="14873560"/>
            <a:ext cx="8712975" cy="1"/>
          </a:xfrm>
          <a:prstGeom prst="line">
            <a:avLst/>
          </a:prstGeom>
          <a:ln w="177800"/>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B3361160-42BB-48B2-8F0F-A3A1D039F179}"/>
              </a:ext>
            </a:extLst>
          </p:cNvPr>
          <p:cNvSpPr txBox="1"/>
          <p:nvPr/>
        </p:nvSpPr>
        <p:spPr>
          <a:xfrm>
            <a:off x="27950763" y="15390591"/>
            <a:ext cx="5893613" cy="923330"/>
          </a:xfrm>
          <a:prstGeom prst="rect">
            <a:avLst/>
          </a:prstGeom>
          <a:noFill/>
        </p:spPr>
        <p:txBody>
          <a:bodyPr wrap="square" rtlCol="0">
            <a:spAutoFit/>
          </a:bodyPr>
          <a:lstStyle/>
          <a:p>
            <a:r>
              <a:rPr lang="en-US" dirty="0"/>
              <a:t>3N+14</a:t>
            </a:r>
          </a:p>
        </p:txBody>
      </p:sp>
    </p:spTree>
    <p:extLst>
      <p:ext uri="{BB962C8B-B14F-4D97-AF65-F5344CB8AC3E}">
        <p14:creationId xmlns:p14="http://schemas.microsoft.com/office/powerpoint/2010/main" val="31265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P spid="70" grpId="0"/>
      <p:bldP spid="7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Nonlinear activation is necessary</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20468017" y="12621566"/>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20468017" y="12621566"/>
                <a:ext cx="6810967" cy="9588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1414507" y="14300382"/>
                <a:ext cx="15138568" cy="3646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oMath>
                  </m:oMathPara>
                </a14:m>
                <a:endParaRPr lang="en-US" b="1" dirty="0"/>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r>
                            <a:rPr lang="en-US" b="1" i="1" smtClean="0">
                              <a:latin typeface="Cambria Math" panose="02040503050406030204" pitchFamily="18" charset="0"/>
                            </a:rPr>
                            <m:t>(</m:t>
                          </m:r>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oMath>
                  </m:oMathPara>
                </a14:m>
                <a:endParaRPr lang="en-US"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m:t>
                          </m:r>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oMath>
                  </m:oMathPara>
                </a14:m>
                <a:endParaRPr lang="en-US" b="1" i="1" dirty="0">
                  <a:latin typeface="Cambria Math" panose="02040503050406030204" pitchFamily="18" charset="0"/>
                </a:endParaRPr>
              </a:p>
              <a:p>
                <a14:m>
                  <m:oMath xmlns:m="http://schemas.openxmlformats.org/officeDocument/2006/math">
                    <m:r>
                      <a:rPr lang="en-US" b="1" i="1" smtClean="0">
                        <a:latin typeface="Cambria Math" panose="02040503050406030204" pitchFamily="18" charset="0"/>
                      </a:rPr>
                      <m:t>=</m:t>
                    </m:r>
                  </m:oMath>
                </a14:m>
                <a:r>
                  <a:rPr lang="en-US" b="1" dirty="0"/>
                  <a:t> </a:t>
                </a:r>
                <a14:m>
                  <m:oMath xmlns:m="http://schemas.openxmlformats.org/officeDocument/2006/math">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oMath>
                </a14:m>
                <a:r>
                  <a:rPr lang="en-US" dirty="0"/>
                  <a:t>+</a:t>
                </a:r>
                <a:r>
                  <a:rPr lang="en-US" b="1" dirty="0"/>
                  <a:t> </a:t>
                </a:r>
                <a14:m>
                  <m:oMath xmlns:m="http://schemas.openxmlformats.org/officeDocument/2006/math">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oMath>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1414507" y="14300382"/>
                <a:ext cx="15138568" cy="3646383"/>
              </a:xfrm>
              <a:prstGeom prst="rect">
                <a:avLst/>
              </a:prstGeom>
              <a:blipFill>
                <a:blip r:embed="rId4"/>
                <a:stretch>
                  <a:fillRect b="-93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20468017" y="7562151"/>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20468017" y="7562151"/>
                <a:ext cx="6177589"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20468017" y="8755412"/>
                <a:ext cx="351673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20468017" y="8755412"/>
                <a:ext cx="3516732"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20468017" y="10103312"/>
                <a:ext cx="681224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20468017" y="10103312"/>
                <a:ext cx="6812249"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20468017" y="11296573"/>
                <a:ext cx="351673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20468017" y="11296573"/>
                <a:ext cx="3516732" cy="98084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CA61631-F1F4-42A2-865B-A1C8118E147D}"/>
                  </a:ext>
                </a:extLst>
              </p:cNvPr>
              <p:cNvSpPr/>
              <p:nvPr/>
            </p:nvSpPr>
            <p:spPr>
              <a:xfrm>
                <a:off x="1991146" y="10396122"/>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1" name="Rectangle 10">
                <a:extLst>
                  <a:ext uri="{FF2B5EF4-FFF2-40B4-BE49-F238E27FC236}">
                    <a16:creationId xmlns:a16="http://schemas.microsoft.com/office/drawing/2014/main" id="{1CA61631-F1F4-42A2-865B-A1C8118E147D}"/>
                  </a:ext>
                </a:extLst>
              </p:cNvPr>
              <p:cNvSpPr>
                <a:spLocks noRot="1" noChangeAspect="1" noMove="1" noResize="1" noEditPoints="1" noAdjustHandles="1" noChangeArrowheads="1" noChangeShapeType="1" noTextEdit="1"/>
              </p:cNvSpPr>
              <p:nvPr/>
            </p:nvSpPr>
            <p:spPr>
              <a:xfrm>
                <a:off x="1991146" y="10396122"/>
                <a:ext cx="856325" cy="923330"/>
              </a:xfrm>
              <a:prstGeom prst="rect">
                <a:avLst/>
              </a:prstGeom>
              <a:blipFill>
                <a:blip r:embed="rId9"/>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14C4D6B-6368-46F8-A8AE-22945DEAABD8}"/>
              </a:ext>
            </a:extLst>
          </p:cNvPr>
          <p:cNvGrpSpPr/>
          <p:nvPr/>
        </p:nvGrpSpPr>
        <p:grpSpPr>
          <a:xfrm>
            <a:off x="4583398" y="5766493"/>
            <a:ext cx="2451721" cy="2502330"/>
            <a:chOff x="29684546" y="3672871"/>
            <a:chExt cx="3992137" cy="3639760"/>
          </a:xfrm>
        </p:grpSpPr>
        <p:cxnSp>
          <p:nvCxnSpPr>
            <p:cNvPr id="13" name="Straight Connector 12">
              <a:extLst>
                <a:ext uri="{FF2B5EF4-FFF2-40B4-BE49-F238E27FC236}">
                  <a16:creationId xmlns:a16="http://schemas.microsoft.com/office/drawing/2014/main" id="{700CF26F-2DE2-4DFA-AF15-556A4B2FF90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6BDA8DB8-227B-474E-8B05-055B93E94F44}"/>
                </a:ext>
              </a:extLst>
            </p:cNvPr>
            <p:cNvGrpSpPr/>
            <p:nvPr/>
          </p:nvGrpSpPr>
          <p:grpSpPr>
            <a:xfrm>
              <a:off x="29684546" y="3672871"/>
              <a:ext cx="3992137" cy="3639760"/>
              <a:chOff x="8497229" y="9317955"/>
              <a:chExt cx="3992137" cy="3639760"/>
            </a:xfrm>
          </p:grpSpPr>
          <p:sp>
            <p:nvSpPr>
              <p:cNvPr id="19" name="Oval 18">
                <a:extLst>
                  <a:ext uri="{FF2B5EF4-FFF2-40B4-BE49-F238E27FC236}">
                    <a16:creationId xmlns:a16="http://schemas.microsoft.com/office/drawing/2014/main" id="{D5C7CDBF-F70D-4483-9CC1-7B0A3ABB08DD}"/>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C8CC0B47-E4E2-4725-8C2D-9AE7EA762420}"/>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1" name="TextBox 20">
                <a:extLst>
                  <a:ext uri="{FF2B5EF4-FFF2-40B4-BE49-F238E27FC236}">
                    <a16:creationId xmlns:a16="http://schemas.microsoft.com/office/drawing/2014/main" id="{12FC11F0-D126-44A9-AB91-52027C45AF2E}"/>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22" name="Straight Arrow Connector 21">
            <a:extLst>
              <a:ext uri="{FF2B5EF4-FFF2-40B4-BE49-F238E27FC236}">
                <a16:creationId xmlns:a16="http://schemas.microsoft.com/office/drawing/2014/main" id="{C79A4739-0EF7-47DE-82DE-6FEB1A4B1B99}"/>
              </a:ext>
            </a:extLst>
          </p:cNvPr>
          <p:cNvCxnSpPr>
            <a:cxnSpLocks/>
          </p:cNvCxnSpPr>
          <p:nvPr/>
        </p:nvCxnSpPr>
        <p:spPr>
          <a:xfrm>
            <a:off x="16313554" y="1077473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5EEB583-0B03-4F98-9E09-70AA69F6B017}"/>
                  </a:ext>
                </a:extLst>
              </p:cNvPr>
              <p:cNvSpPr/>
              <p:nvPr/>
            </p:nvSpPr>
            <p:spPr>
              <a:xfrm>
                <a:off x="17906305" y="10247086"/>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23" name="Rectangle 22">
                <a:extLst>
                  <a:ext uri="{FF2B5EF4-FFF2-40B4-BE49-F238E27FC236}">
                    <a16:creationId xmlns:a16="http://schemas.microsoft.com/office/drawing/2014/main" id="{F5EEB583-0B03-4F98-9E09-70AA69F6B017}"/>
                  </a:ext>
                </a:extLst>
              </p:cNvPr>
              <p:cNvSpPr>
                <a:spLocks noRot="1" noChangeAspect="1" noMove="1" noResize="1" noEditPoints="1" noAdjustHandles="1" noChangeArrowheads="1" noChangeShapeType="1" noTextEdit="1"/>
              </p:cNvSpPr>
              <p:nvPr/>
            </p:nvSpPr>
            <p:spPr>
              <a:xfrm>
                <a:off x="17906305" y="10247086"/>
                <a:ext cx="1490986" cy="958852"/>
              </a:xfrm>
              <a:prstGeom prst="rect">
                <a:avLst/>
              </a:prstGeom>
              <a:blipFill>
                <a:blip r:embed="rId10"/>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1319501-90FC-4F08-AE2E-95CC26A443DB}"/>
              </a:ext>
            </a:extLst>
          </p:cNvPr>
          <p:cNvGrpSpPr/>
          <p:nvPr/>
        </p:nvGrpSpPr>
        <p:grpSpPr>
          <a:xfrm>
            <a:off x="4583398" y="9577476"/>
            <a:ext cx="2451721" cy="2502330"/>
            <a:chOff x="29684546" y="3672871"/>
            <a:chExt cx="3992137" cy="3639760"/>
          </a:xfrm>
        </p:grpSpPr>
        <p:cxnSp>
          <p:nvCxnSpPr>
            <p:cNvPr id="25" name="Straight Connector 24">
              <a:extLst>
                <a:ext uri="{FF2B5EF4-FFF2-40B4-BE49-F238E27FC236}">
                  <a16:creationId xmlns:a16="http://schemas.microsoft.com/office/drawing/2014/main" id="{F28664B0-5D04-46B7-8FCC-6E598E874E0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6" name="Group 25">
              <a:extLst>
                <a:ext uri="{FF2B5EF4-FFF2-40B4-BE49-F238E27FC236}">
                  <a16:creationId xmlns:a16="http://schemas.microsoft.com/office/drawing/2014/main" id="{8E6E0E0C-E987-494F-B5FF-062E2A84A0FB}"/>
                </a:ext>
              </a:extLst>
            </p:cNvPr>
            <p:cNvGrpSpPr/>
            <p:nvPr/>
          </p:nvGrpSpPr>
          <p:grpSpPr>
            <a:xfrm>
              <a:off x="29684546" y="3672871"/>
              <a:ext cx="3992137" cy="3639760"/>
              <a:chOff x="8497229" y="9317955"/>
              <a:chExt cx="3992137" cy="3639760"/>
            </a:xfrm>
          </p:grpSpPr>
          <p:sp>
            <p:nvSpPr>
              <p:cNvPr id="27" name="Oval 26">
                <a:extLst>
                  <a:ext uri="{FF2B5EF4-FFF2-40B4-BE49-F238E27FC236}">
                    <a16:creationId xmlns:a16="http://schemas.microsoft.com/office/drawing/2014/main" id="{01C3219C-0526-467E-85AF-202A12B5D1A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8" name="TextBox 27">
                <a:extLst>
                  <a:ext uri="{FF2B5EF4-FFF2-40B4-BE49-F238E27FC236}">
                    <a16:creationId xmlns:a16="http://schemas.microsoft.com/office/drawing/2014/main" id="{DE6F1F1F-4AF1-4EA0-97AB-FA2EBD01B01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6F0BA5FA-98FC-46C7-BDD2-A2C4A88DBB01}"/>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0" name="Group 29">
            <a:extLst>
              <a:ext uri="{FF2B5EF4-FFF2-40B4-BE49-F238E27FC236}">
                <a16:creationId xmlns:a16="http://schemas.microsoft.com/office/drawing/2014/main" id="{4EA75D55-6A76-4A1A-80F3-A3EBCCFAC2C1}"/>
              </a:ext>
            </a:extLst>
          </p:cNvPr>
          <p:cNvGrpSpPr/>
          <p:nvPr/>
        </p:nvGrpSpPr>
        <p:grpSpPr>
          <a:xfrm>
            <a:off x="4528800" y="13559131"/>
            <a:ext cx="2451721" cy="2502330"/>
            <a:chOff x="29684546" y="3672871"/>
            <a:chExt cx="3992137" cy="3639760"/>
          </a:xfrm>
        </p:grpSpPr>
        <p:cxnSp>
          <p:nvCxnSpPr>
            <p:cNvPr id="31" name="Straight Connector 30">
              <a:extLst>
                <a:ext uri="{FF2B5EF4-FFF2-40B4-BE49-F238E27FC236}">
                  <a16:creationId xmlns:a16="http://schemas.microsoft.com/office/drawing/2014/main" id="{58423880-8A46-4A05-8733-FDEBEDF1A72A}"/>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2" name="Group 31">
              <a:extLst>
                <a:ext uri="{FF2B5EF4-FFF2-40B4-BE49-F238E27FC236}">
                  <a16:creationId xmlns:a16="http://schemas.microsoft.com/office/drawing/2014/main" id="{61D89C60-5337-498D-9566-FA7478891D74}"/>
                </a:ext>
              </a:extLst>
            </p:cNvPr>
            <p:cNvGrpSpPr/>
            <p:nvPr/>
          </p:nvGrpSpPr>
          <p:grpSpPr>
            <a:xfrm>
              <a:off x="29684546" y="3672871"/>
              <a:ext cx="3992137" cy="3639760"/>
              <a:chOff x="8497229" y="9317955"/>
              <a:chExt cx="3992137" cy="3639760"/>
            </a:xfrm>
          </p:grpSpPr>
          <p:sp>
            <p:nvSpPr>
              <p:cNvPr id="33" name="Oval 32">
                <a:extLst>
                  <a:ext uri="{FF2B5EF4-FFF2-40B4-BE49-F238E27FC236}">
                    <a16:creationId xmlns:a16="http://schemas.microsoft.com/office/drawing/2014/main" id="{1AB01362-C2C8-41AE-A892-ADFFD5D8DF1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4" name="TextBox 33">
                <a:extLst>
                  <a:ext uri="{FF2B5EF4-FFF2-40B4-BE49-F238E27FC236}">
                    <a16:creationId xmlns:a16="http://schemas.microsoft.com/office/drawing/2014/main" id="{9E32CE4C-120A-4BF1-B8FF-5DEC0BB92BA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5" name="TextBox 34">
                <a:extLst>
                  <a:ext uri="{FF2B5EF4-FFF2-40B4-BE49-F238E27FC236}">
                    <a16:creationId xmlns:a16="http://schemas.microsoft.com/office/drawing/2014/main" id="{6FFE1ED8-A809-4376-9746-A60175FB01D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36" name="Group 35">
            <a:extLst>
              <a:ext uri="{FF2B5EF4-FFF2-40B4-BE49-F238E27FC236}">
                <a16:creationId xmlns:a16="http://schemas.microsoft.com/office/drawing/2014/main" id="{C8B863B5-4A11-4545-AD33-388654FE24BB}"/>
              </a:ext>
            </a:extLst>
          </p:cNvPr>
          <p:cNvGrpSpPr/>
          <p:nvPr/>
        </p:nvGrpSpPr>
        <p:grpSpPr>
          <a:xfrm>
            <a:off x="9378422" y="7582591"/>
            <a:ext cx="2451721" cy="2502330"/>
            <a:chOff x="29684546" y="3672871"/>
            <a:chExt cx="3992137" cy="3639760"/>
          </a:xfrm>
        </p:grpSpPr>
        <p:cxnSp>
          <p:nvCxnSpPr>
            <p:cNvPr id="37" name="Straight Connector 36">
              <a:extLst>
                <a:ext uri="{FF2B5EF4-FFF2-40B4-BE49-F238E27FC236}">
                  <a16:creationId xmlns:a16="http://schemas.microsoft.com/office/drawing/2014/main" id="{556236D6-BB5C-433C-8CE2-3ED1DF4AB0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8" name="Group 37">
              <a:extLst>
                <a:ext uri="{FF2B5EF4-FFF2-40B4-BE49-F238E27FC236}">
                  <a16:creationId xmlns:a16="http://schemas.microsoft.com/office/drawing/2014/main" id="{471B6538-7134-406D-9AF2-7F405DF26083}"/>
                </a:ext>
              </a:extLst>
            </p:cNvPr>
            <p:cNvGrpSpPr/>
            <p:nvPr/>
          </p:nvGrpSpPr>
          <p:grpSpPr>
            <a:xfrm>
              <a:off x="29684546" y="3672871"/>
              <a:ext cx="3992137" cy="3639760"/>
              <a:chOff x="8497229" y="9317955"/>
              <a:chExt cx="3992137" cy="3639760"/>
            </a:xfrm>
          </p:grpSpPr>
          <p:sp>
            <p:nvSpPr>
              <p:cNvPr id="39" name="Oval 38">
                <a:extLst>
                  <a:ext uri="{FF2B5EF4-FFF2-40B4-BE49-F238E27FC236}">
                    <a16:creationId xmlns:a16="http://schemas.microsoft.com/office/drawing/2014/main" id="{DD326DC4-886A-4EB5-9037-B8B8C033ED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0" name="TextBox 39">
                <a:extLst>
                  <a:ext uri="{FF2B5EF4-FFF2-40B4-BE49-F238E27FC236}">
                    <a16:creationId xmlns:a16="http://schemas.microsoft.com/office/drawing/2014/main" id="{91256CDE-EE3B-4BF3-AA5B-F58EDE6BB15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1" name="TextBox 40">
                <a:extLst>
                  <a:ext uri="{FF2B5EF4-FFF2-40B4-BE49-F238E27FC236}">
                    <a16:creationId xmlns:a16="http://schemas.microsoft.com/office/drawing/2014/main" id="{07968E78-4208-465B-A3BA-CE813EFA17C0}"/>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42" name="Group 41">
            <a:extLst>
              <a:ext uri="{FF2B5EF4-FFF2-40B4-BE49-F238E27FC236}">
                <a16:creationId xmlns:a16="http://schemas.microsoft.com/office/drawing/2014/main" id="{4B365B2B-799C-4BEA-8DE2-2F6CEA4058BF}"/>
              </a:ext>
            </a:extLst>
          </p:cNvPr>
          <p:cNvGrpSpPr/>
          <p:nvPr/>
        </p:nvGrpSpPr>
        <p:grpSpPr>
          <a:xfrm>
            <a:off x="9311863" y="11564246"/>
            <a:ext cx="2451721" cy="2502330"/>
            <a:chOff x="29684546" y="3672871"/>
            <a:chExt cx="3992137" cy="3639760"/>
          </a:xfrm>
        </p:grpSpPr>
        <p:cxnSp>
          <p:nvCxnSpPr>
            <p:cNvPr id="43" name="Straight Connector 42">
              <a:extLst>
                <a:ext uri="{FF2B5EF4-FFF2-40B4-BE49-F238E27FC236}">
                  <a16:creationId xmlns:a16="http://schemas.microsoft.com/office/drawing/2014/main" id="{A4B98BD1-D747-4532-8F41-086AD5E0A2E3}"/>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4" name="Group 43">
              <a:extLst>
                <a:ext uri="{FF2B5EF4-FFF2-40B4-BE49-F238E27FC236}">
                  <a16:creationId xmlns:a16="http://schemas.microsoft.com/office/drawing/2014/main" id="{08BBCB2D-45BE-43AA-8722-228C12AF9147}"/>
                </a:ext>
              </a:extLst>
            </p:cNvPr>
            <p:cNvGrpSpPr/>
            <p:nvPr/>
          </p:nvGrpSpPr>
          <p:grpSpPr>
            <a:xfrm>
              <a:off x="29684546" y="3672871"/>
              <a:ext cx="3992137" cy="3639760"/>
              <a:chOff x="8497229" y="9317955"/>
              <a:chExt cx="3992137" cy="3639760"/>
            </a:xfrm>
          </p:grpSpPr>
          <p:sp>
            <p:nvSpPr>
              <p:cNvPr id="45" name="Oval 44">
                <a:extLst>
                  <a:ext uri="{FF2B5EF4-FFF2-40B4-BE49-F238E27FC236}">
                    <a16:creationId xmlns:a16="http://schemas.microsoft.com/office/drawing/2014/main" id="{48C9AF6E-C9A1-42C6-BC8F-8570707617F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6" name="TextBox 45">
                <a:extLst>
                  <a:ext uri="{FF2B5EF4-FFF2-40B4-BE49-F238E27FC236}">
                    <a16:creationId xmlns:a16="http://schemas.microsoft.com/office/drawing/2014/main" id="{29A317C9-495B-486F-9936-21A9D4EDAD5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7" name="TextBox 46">
                <a:extLst>
                  <a:ext uri="{FF2B5EF4-FFF2-40B4-BE49-F238E27FC236}">
                    <a16:creationId xmlns:a16="http://schemas.microsoft.com/office/drawing/2014/main" id="{E2B3E4D8-2A3D-4D37-89BF-F3BB5A0A350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48" name="Group 47">
            <a:extLst>
              <a:ext uri="{FF2B5EF4-FFF2-40B4-BE49-F238E27FC236}">
                <a16:creationId xmlns:a16="http://schemas.microsoft.com/office/drawing/2014/main" id="{945D1639-1733-4FC1-9770-498952ACB6C0}"/>
              </a:ext>
            </a:extLst>
          </p:cNvPr>
          <p:cNvGrpSpPr/>
          <p:nvPr/>
        </p:nvGrpSpPr>
        <p:grpSpPr>
          <a:xfrm>
            <a:off x="13825281" y="9529227"/>
            <a:ext cx="2451721" cy="2502330"/>
            <a:chOff x="29684546" y="3672871"/>
            <a:chExt cx="3992137" cy="3639760"/>
          </a:xfrm>
        </p:grpSpPr>
        <p:cxnSp>
          <p:nvCxnSpPr>
            <p:cNvPr id="49" name="Straight Connector 48">
              <a:extLst>
                <a:ext uri="{FF2B5EF4-FFF2-40B4-BE49-F238E27FC236}">
                  <a16:creationId xmlns:a16="http://schemas.microsoft.com/office/drawing/2014/main" id="{7A63CB66-2454-4001-8E73-0B856269362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49D8B379-06E5-42CB-8FBF-F6580DD4104D}"/>
                </a:ext>
              </a:extLst>
            </p:cNvPr>
            <p:cNvGrpSpPr/>
            <p:nvPr/>
          </p:nvGrpSpPr>
          <p:grpSpPr>
            <a:xfrm>
              <a:off x="29684546" y="3672871"/>
              <a:ext cx="3992137" cy="3639760"/>
              <a:chOff x="8497229" y="9317955"/>
              <a:chExt cx="3992137" cy="3639760"/>
            </a:xfrm>
          </p:grpSpPr>
          <p:sp>
            <p:nvSpPr>
              <p:cNvPr id="51" name="Oval 50">
                <a:extLst>
                  <a:ext uri="{FF2B5EF4-FFF2-40B4-BE49-F238E27FC236}">
                    <a16:creationId xmlns:a16="http://schemas.microsoft.com/office/drawing/2014/main" id="{64AE8998-8ACE-4C2D-A418-45B6FD0AA80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52" name="TextBox 51">
                <a:extLst>
                  <a:ext uri="{FF2B5EF4-FFF2-40B4-BE49-F238E27FC236}">
                    <a16:creationId xmlns:a16="http://schemas.microsoft.com/office/drawing/2014/main" id="{2A695363-4A8A-44E6-952F-83B040C4AAE5}"/>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53" name="TextBox 52">
                <a:extLst>
                  <a:ext uri="{FF2B5EF4-FFF2-40B4-BE49-F238E27FC236}">
                    <a16:creationId xmlns:a16="http://schemas.microsoft.com/office/drawing/2014/main" id="{690B248C-2B1A-4991-9BFB-A76BE9062E8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54" name="Straight Arrow Connector 53">
            <a:extLst>
              <a:ext uri="{FF2B5EF4-FFF2-40B4-BE49-F238E27FC236}">
                <a16:creationId xmlns:a16="http://schemas.microsoft.com/office/drawing/2014/main" id="{9C41D313-F85D-45CB-B192-8F3017A04583}"/>
              </a:ext>
            </a:extLst>
          </p:cNvPr>
          <p:cNvCxnSpPr>
            <a:cxnSpLocks/>
          </p:cNvCxnSpPr>
          <p:nvPr/>
        </p:nvCxnSpPr>
        <p:spPr>
          <a:xfrm>
            <a:off x="2847471" y="10857787"/>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344E9AA-5556-4409-A1D4-706DCAD2A768}"/>
              </a:ext>
            </a:extLst>
          </p:cNvPr>
          <p:cNvCxnSpPr>
            <a:cxnSpLocks/>
            <a:endCxn id="19" idx="2"/>
          </p:cNvCxnSpPr>
          <p:nvPr/>
        </p:nvCxnSpPr>
        <p:spPr>
          <a:xfrm flipV="1">
            <a:off x="2968948" y="7017658"/>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66BA0F6-62D4-4EA1-B7B2-C072B568A966}"/>
              </a:ext>
            </a:extLst>
          </p:cNvPr>
          <p:cNvCxnSpPr>
            <a:cxnSpLocks/>
            <a:endCxn id="33" idx="2"/>
          </p:cNvCxnSpPr>
          <p:nvPr/>
        </p:nvCxnSpPr>
        <p:spPr>
          <a:xfrm>
            <a:off x="2897779" y="11319452"/>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1CC837C4-4B48-4EC4-94F6-F54E1FA6C6CC}"/>
              </a:ext>
            </a:extLst>
          </p:cNvPr>
          <p:cNvCxnSpPr>
            <a:cxnSpLocks/>
          </p:cNvCxnSpPr>
          <p:nvPr/>
        </p:nvCxnSpPr>
        <p:spPr>
          <a:xfrm>
            <a:off x="6980521" y="7017658"/>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8646F53C-20A0-42CE-97FB-43DD7E114295}"/>
              </a:ext>
            </a:extLst>
          </p:cNvPr>
          <p:cNvCxnSpPr>
            <a:cxnSpLocks/>
            <a:endCxn id="45" idx="1"/>
          </p:cNvCxnSpPr>
          <p:nvPr/>
        </p:nvCxnSpPr>
        <p:spPr>
          <a:xfrm>
            <a:off x="6950536" y="7069292"/>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F56ABECE-D9A5-4E2F-BD35-EF5FC7693F28}"/>
              </a:ext>
            </a:extLst>
          </p:cNvPr>
          <p:cNvCxnSpPr>
            <a:cxnSpLocks/>
            <a:stCxn id="27" idx="6"/>
          </p:cNvCxnSpPr>
          <p:nvPr/>
        </p:nvCxnSpPr>
        <p:spPr>
          <a:xfrm flipV="1">
            <a:off x="7035119" y="9247172"/>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47FE54F2-24E7-47C0-87A9-D92A832243C9}"/>
              </a:ext>
            </a:extLst>
          </p:cNvPr>
          <p:cNvCxnSpPr>
            <a:cxnSpLocks/>
          </p:cNvCxnSpPr>
          <p:nvPr/>
        </p:nvCxnSpPr>
        <p:spPr>
          <a:xfrm>
            <a:off x="7167828" y="10800918"/>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AA4A4B2-B578-4B35-A8A6-DA232D418F82}"/>
              </a:ext>
            </a:extLst>
          </p:cNvPr>
          <p:cNvCxnSpPr>
            <a:cxnSpLocks/>
          </p:cNvCxnSpPr>
          <p:nvPr/>
        </p:nvCxnSpPr>
        <p:spPr>
          <a:xfrm flipV="1">
            <a:off x="6925923" y="13228827"/>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A31156-203B-4EDD-ADBF-5DB88CF30905}"/>
              </a:ext>
            </a:extLst>
          </p:cNvPr>
          <p:cNvCxnSpPr>
            <a:cxnSpLocks/>
            <a:endCxn id="39" idx="3"/>
          </p:cNvCxnSpPr>
          <p:nvPr/>
        </p:nvCxnSpPr>
        <p:spPr>
          <a:xfrm flipV="1">
            <a:off x="6781014" y="9718463"/>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0DD8FEE-AAD6-4D8B-9CCA-BF71F4B93435}"/>
              </a:ext>
            </a:extLst>
          </p:cNvPr>
          <p:cNvCxnSpPr>
            <a:cxnSpLocks/>
          </p:cNvCxnSpPr>
          <p:nvPr/>
        </p:nvCxnSpPr>
        <p:spPr>
          <a:xfrm>
            <a:off x="11812097" y="9084537"/>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194BA403-6F51-461D-83C8-D0A3392D5667}"/>
              </a:ext>
            </a:extLst>
          </p:cNvPr>
          <p:cNvCxnSpPr>
            <a:cxnSpLocks/>
          </p:cNvCxnSpPr>
          <p:nvPr/>
        </p:nvCxnSpPr>
        <p:spPr>
          <a:xfrm flipV="1">
            <a:off x="11708552" y="11282048"/>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099EAEB2-2F35-4AE9-B86C-CD82344777D2}"/>
              </a:ext>
            </a:extLst>
          </p:cNvPr>
          <p:cNvSpPr txBox="1"/>
          <p:nvPr/>
        </p:nvSpPr>
        <p:spPr>
          <a:xfrm>
            <a:off x="27706320" y="16898005"/>
            <a:ext cx="6149340" cy="923330"/>
          </a:xfrm>
          <a:prstGeom prst="rect">
            <a:avLst/>
          </a:prstGeom>
          <a:noFill/>
        </p:spPr>
        <p:txBody>
          <a:bodyPr wrap="square" rtlCol="0">
            <a:spAutoFit/>
          </a:bodyPr>
          <a:lstStyle/>
          <a:p>
            <a:r>
              <a:rPr lang="en-US" dirty="0"/>
              <a:t>A linear model …</a:t>
            </a:r>
          </a:p>
        </p:txBody>
      </p:sp>
      <mc:AlternateContent xmlns:mc="http://schemas.openxmlformats.org/markup-compatibility/2006">
        <mc:Choice xmlns:a14="http://schemas.microsoft.com/office/drawing/2010/main" Requires="a14">
          <p:sp>
            <p:nvSpPr>
              <p:cNvPr id="65" name="Rectangle 64">
                <a:extLst>
                  <a:ext uri="{FF2B5EF4-FFF2-40B4-BE49-F238E27FC236}">
                    <a16:creationId xmlns:a16="http://schemas.microsoft.com/office/drawing/2014/main" id="{436C9CE6-A810-4C27-AA09-825A8B1429E4}"/>
                  </a:ext>
                </a:extLst>
              </p:cNvPr>
              <p:cNvSpPr/>
              <p:nvPr/>
            </p:nvSpPr>
            <p:spPr>
              <a:xfrm>
                <a:off x="20468017" y="5358431"/>
                <a:ext cx="384041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𝑖𝑓</m:t>
                      </m:r>
                      <m:r>
                        <a:rPr lang="en-US" b="1" i="1" smtClean="0">
                          <a:latin typeface="Cambria Math" panose="02040503050406030204" pitchFamily="18" charset="0"/>
                        </a:rPr>
                        <m:t> </m:t>
                      </m:r>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r>
                        <a:rPr lang="en-US" b="1" i="1" smtClean="0">
                          <a:latin typeface="Cambria Math" panose="02040503050406030204" pitchFamily="18" charset="0"/>
                        </a:rPr>
                        <m:t>=</m:t>
                      </m:r>
                      <m:r>
                        <a:rPr lang="en-US" b="1" i="1" smtClean="0">
                          <a:latin typeface="Cambria Math" panose="02040503050406030204" pitchFamily="18" charset="0"/>
                        </a:rPr>
                        <m:t>𝒙</m:t>
                      </m:r>
                    </m:oMath>
                  </m:oMathPara>
                </a14:m>
                <a:endParaRPr lang="en-US" dirty="0"/>
              </a:p>
            </p:txBody>
          </p:sp>
        </mc:Choice>
        <mc:Fallback>
          <p:sp>
            <p:nvSpPr>
              <p:cNvPr id="65" name="Rectangle 64">
                <a:extLst>
                  <a:ext uri="{FF2B5EF4-FFF2-40B4-BE49-F238E27FC236}">
                    <a16:creationId xmlns:a16="http://schemas.microsoft.com/office/drawing/2014/main" id="{436C9CE6-A810-4C27-AA09-825A8B1429E4}"/>
                  </a:ext>
                </a:extLst>
              </p:cNvPr>
              <p:cNvSpPr>
                <a:spLocks noRot="1" noChangeAspect="1" noMove="1" noResize="1" noEditPoints="1" noAdjustHandles="1" noChangeArrowheads="1" noChangeShapeType="1" noTextEdit="1"/>
              </p:cNvSpPr>
              <p:nvPr/>
            </p:nvSpPr>
            <p:spPr>
              <a:xfrm>
                <a:off x="20468017" y="5358431"/>
                <a:ext cx="3840410" cy="923330"/>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6703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Universal Approximation</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DA5E792-82DB-417C-8355-206E2194A8B6}"/>
                  </a:ext>
                </a:extLst>
              </p:cNvPr>
              <p:cNvSpPr/>
              <p:nvPr/>
            </p:nvSpPr>
            <p:spPr>
              <a:xfrm>
                <a:off x="20969994" y="8927757"/>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9" name="Rectangle 18">
                <a:extLst>
                  <a:ext uri="{FF2B5EF4-FFF2-40B4-BE49-F238E27FC236}">
                    <a16:creationId xmlns:a16="http://schemas.microsoft.com/office/drawing/2014/main" id="{8DA5E792-82DB-417C-8355-206E2194A8B6}"/>
                  </a:ext>
                </a:extLst>
              </p:cNvPr>
              <p:cNvSpPr>
                <a:spLocks noRot="1" noChangeAspect="1" noMove="1" noResize="1" noEditPoints="1" noAdjustHandles="1" noChangeArrowheads="1" noChangeShapeType="1" noTextEdit="1"/>
              </p:cNvSpPr>
              <p:nvPr/>
            </p:nvSpPr>
            <p:spPr>
              <a:xfrm>
                <a:off x="20969994" y="8927757"/>
                <a:ext cx="856325" cy="923330"/>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FF24E87-C2B3-4F19-8593-F0FE28A263F5}"/>
              </a:ext>
            </a:extLst>
          </p:cNvPr>
          <p:cNvGrpSpPr/>
          <p:nvPr/>
        </p:nvGrpSpPr>
        <p:grpSpPr>
          <a:xfrm>
            <a:off x="23562246" y="4298128"/>
            <a:ext cx="2451721" cy="2502330"/>
            <a:chOff x="29684546" y="3672871"/>
            <a:chExt cx="3992137" cy="3639760"/>
          </a:xfrm>
        </p:grpSpPr>
        <p:cxnSp>
          <p:nvCxnSpPr>
            <p:cNvPr id="23" name="Straight Connector 22">
              <a:extLst>
                <a:ext uri="{FF2B5EF4-FFF2-40B4-BE49-F238E27FC236}">
                  <a16:creationId xmlns:a16="http://schemas.microsoft.com/office/drawing/2014/main" id="{3F9C7399-7195-4711-A024-3F632201301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5A321D15-4C34-499D-A32E-7F7FABACEF11}"/>
                </a:ext>
              </a:extLst>
            </p:cNvPr>
            <p:cNvGrpSpPr/>
            <p:nvPr/>
          </p:nvGrpSpPr>
          <p:grpSpPr>
            <a:xfrm>
              <a:off x="29684546" y="3672871"/>
              <a:ext cx="3992137" cy="3639760"/>
              <a:chOff x="8497229" y="9317955"/>
              <a:chExt cx="3992137" cy="3639760"/>
            </a:xfrm>
          </p:grpSpPr>
          <p:sp>
            <p:nvSpPr>
              <p:cNvPr id="26" name="Oval 25">
                <a:extLst>
                  <a:ext uri="{FF2B5EF4-FFF2-40B4-BE49-F238E27FC236}">
                    <a16:creationId xmlns:a16="http://schemas.microsoft.com/office/drawing/2014/main" id="{2E5A7316-1D74-4F57-AC6F-42DA0DE0AF0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7" name="TextBox 26">
                <a:extLst>
                  <a:ext uri="{FF2B5EF4-FFF2-40B4-BE49-F238E27FC236}">
                    <a16:creationId xmlns:a16="http://schemas.microsoft.com/office/drawing/2014/main" id="{2188C3C9-0B21-4D0D-A896-5A02CD7607BC}"/>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3F45CCFC-15B3-44DD-A33F-0083C4AA34D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AFCB502A-756B-4167-A6D9-63513275CFE8}"/>
              </a:ext>
            </a:extLst>
          </p:cNvPr>
          <p:cNvCxnSpPr>
            <a:cxnSpLocks/>
          </p:cNvCxnSpPr>
          <p:nvPr/>
        </p:nvCxnSpPr>
        <p:spPr>
          <a:xfrm>
            <a:off x="31365903" y="938942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96EF4ED-7430-4D94-A356-0B7148FCF0E6}"/>
              </a:ext>
            </a:extLst>
          </p:cNvPr>
          <p:cNvGrpSpPr/>
          <p:nvPr/>
        </p:nvGrpSpPr>
        <p:grpSpPr>
          <a:xfrm>
            <a:off x="23562246" y="8109111"/>
            <a:ext cx="2451721" cy="2502330"/>
            <a:chOff x="29684546" y="3672871"/>
            <a:chExt cx="3992137" cy="3639760"/>
          </a:xfrm>
        </p:grpSpPr>
        <p:cxnSp>
          <p:nvCxnSpPr>
            <p:cNvPr id="34" name="Straight Connector 33">
              <a:extLst>
                <a:ext uri="{FF2B5EF4-FFF2-40B4-BE49-F238E27FC236}">
                  <a16:creationId xmlns:a16="http://schemas.microsoft.com/office/drawing/2014/main" id="{24B0B79F-9DEC-47FC-8984-30C2E24FCF7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52371FCC-1D6F-4672-9554-73941AAFF30F}"/>
                </a:ext>
              </a:extLst>
            </p:cNvPr>
            <p:cNvGrpSpPr/>
            <p:nvPr/>
          </p:nvGrpSpPr>
          <p:grpSpPr>
            <a:xfrm>
              <a:off x="29684546" y="3672871"/>
              <a:ext cx="3992137" cy="3639760"/>
              <a:chOff x="8497229" y="9317955"/>
              <a:chExt cx="3992137" cy="3639760"/>
            </a:xfrm>
          </p:grpSpPr>
          <p:sp>
            <p:nvSpPr>
              <p:cNvPr id="36" name="Oval 35">
                <a:extLst>
                  <a:ext uri="{FF2B5EF4-FFF2-40B4-BE49-F238E27FC236}">
                    <a16:creationId xmlns:a16="http://schemas.microsoft.com/office/drawing/2014/main" id="{6D71E5ED-24BF-4129-A8EF-B1D3638A5FB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7" name="TextBox 36">
                <a:extLst>
                  <a:ext uri="{FF2B5EF4-FFF2-40B4-BE49-F238E27FC236}">
                    <a16:creationId xmlns:a16="http://schemas.microsoft.com/office/drawing/2014/main" id="{C97BFB9A-E92D-471A-A7FD-D5B22DF1C5F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8" name="TextBox 37">
                <a:extLst>
                  <a:ext uri="{FF2B5EF4-FFF2-40B4-BE49-F238E27FC236}">
                    <a16:creationId xmlns:a16="http://schemas.microsoft.com/office/drawing/2014/main" id="{A7572005-6563-4979-9AB6-E30E5F65AFC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9" name="Group 38">
            <a:extLst>
              <a:ext uri="{FF2B5EF4-FFF2-40B4-BE49-F238E27FC236}">
                <a16:creationId xmlns:a16="http://schemas.microsoft.com/office/drawing/2014/main" id="{90DA1038-D66E-4A56-BB4D-2B06805A6A62}"/>
              </a:ext>
            </a:extLst>
          </p:cNvPr>
          <p:cNvGrpSpPr/>
          <p:nvPr/>
        </p:nvGrpSpPr>
        <p:grpSpPr>
          <a:xfrm>
            <a:off x="23562246" y="13755347"/>
            <a:ext cx="2451721" cy="2502330"/>
            <a:chOff x="29684546" y="3672871"/>
            <a:chExt cx="3992137" cy="3639760"/>
          </a:xfrm>
        </p:grpSpPr>
        <p:cxnSp>
          <p:nvCxnSpPr>
            <p:cNvPr id="40" name="Straight Connector 39">
              <a:extLst>
                <a:ext uri="{FF2B5EF4-FFF2-40B4-BE49-F238E27FC236}">
                  <a16:creationId xmlns:a16="http://schemas.microsoft.com/office/drawing/2014/main" id="{2BF26B79-9FB2-4F8A-AD82-06937023A7C5}"/>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1" name="Group 40">
              <a:extLst>
                <a:ext uri="{FF2B5EF4-FFF2-40B4-BE49-F238E27FC236}">
                  <a16:creationId xmlns:a16="http://schemas.microsoft.com/office/drawing/2014/main" id="{6C050AAC-615F-458F-89A7-0DD2AE972639}"/>
                </a:ext>
              </a:extLst>
            </p:cNvPr>
            <p:cNvGrpSpPr/>
            <p:nvPr/>
          </p:nvGrpSpPr>
          <p:grpSpPr>
            <a:xfrm>
              <a:off x="29684546" y="3672871"/>
              <a:ext cx="3992137" cy="3639760"/>
              <a:chOff x="8497229" y="9317955"/>
              <a:chExt cx="3992137" cy="3639760"/>
            </a:xfrm>
          </p:grpSpPr>
          <p:sp>
            <p:nvSpPr>
              <p:cNvPr id="42" name="Oval 41">
                <a:extLst>
                  <a:ext uri="{FF2B5EF4-FFF2-40B4-BE49-F238E27FC236}">
                    <a16:creationId xmlns:a16="http://schemas.microsoft.com/office/drawing/2014/main" id="{73CB2A68-FF07-4337-9721-F3A363EDCFF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3" name="TextBox 42">
                <a:extLst>
                  <a:ext uri="{FF2B5EF4-FFF2-40B4-BE49-F238E27FC236}">
                    <a16:creationId xmlns:a16="http://schemas.microsoft.com/office/drawing/2014/main" id="{4B36C5CA-20FF-4DE0-BE34-962A654EA9A7}"/>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4" name="TextBox 43">
                <a:extLst>
                  <a:ext uri="{FF2B5EF4-FFF2-40B4-BE49-F238E27FC236}">
                    <a16:creationId xmlns:a16="http://schemas.microsoft.com/office/drawing/2014/main" id="{634F84B9-D0A2-4872-AE67-A0DE226FCF93}"/>
                  </a:ext>
                </a:extLst>
              </p:cNvPr>
              <p:cNvSpPr txBox="1"/>
              <p:nvPr/>
            </p:nvSpPr>
            <p:spPr>
              <a:xfrm>
                <a:off x="8654430" y="10396140"/>
                <a:ext cx="2787032" cy="1343028"/>
              </a:xfrm>
              <a:prstGeom prst="rect">
                <a:avLst/>
              </a:prstGeom>
              <a:noFill/>
            </p:spPr>
            <p:txBody>
              <a:bodyPr wrap="square" rtlCol="0">
                <a:spAutoFit/>
              </a:bodyPr>
              <a:lstStyle/>
              <a:p>
                <a:r>
                  <a:rPr lang="en-US" i="1" dirty="0"/>
                  <a:t>W</a:t>
                </a:r>
                <a:r>
                  <a:rPr lang="en-US" i="1" baseline="-25000" dirty="0"/>
                  <a:t>N</a:t>
                </a:r>
                <a:r>
                  <a:rPr lang="en-US" i="1" baseline="30000" dirty="0"/>
                  <a:t>[1]</a:t>
                </a:r>
                <a:r>
                  <a:rPr lang="en-US" i="1" dirty="0"/>
                  <a:t> </a:t>
                </a:r>
              </a:p>
            </p:txBody>
          </p:sp>
        </p:grpSp>
      </p:grpSp>
      <p:grpSp>
        <p:nvGrpSpPr>
          <p:cNvPr id="57" name="Group 56">
            <a:extLst>
              <a:ext uri="{FF2B5EF4-FFF2-40B4-BE49-F238E27FC236}">
                <a16:creationId xmlns:a16="http://schemas.microsoft.com/office/drawing/2014/main" id="{F7AFB5D6-819C-471C-8603-E5FDC5F28BE0}"/>
              </a:ext>
            </a:extLst>
          </p:cNvPr>
          <p:cNvGrpSpPr/>
          <p:nvPr/>
        </p:nvGrpSpPr>
        <p:grpSpPr>
          <a:xfrm>
            <a:off x="28877630" y="8143910"/>
            <a:ext cx="2451721" cy="2502330"/>
            <a:chOff x="29684546" y="3672871"/>
            <a:chExt cx="3992137" cy="3639760"/>
          </a:xfrm>
        </p:grpSpPr>
        <p:cxnSp>
          <p:nvCxnSpPr>
            <p:cNvPr id="58" name="Straight Connector 57">
              <a:extLst>
                <a:ext uri="{FF2B5EF4-FFF2-40B4-BE49-F238E27FC236}">
                  <a16:creationId xmlns:a16="http://schemas.microsoft.com/office/drawing/2014/main" id="{74EC8177-203D-4A67-9930-BE61A6C26E5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9" name="Group 58">
              <a:extLst>
                <a:ext uri="{FF2B5EF4-FFF2-40B4-BE49-F238E27FC236}">
                  <a16:creationId xmlns:a16="http://schemas.microsoft.com/office/drawing/2014/main" id="{4FBAA014-AC26-466C-AC65-4E5C13688257}"/>
                </a:ext>
              </a:extLst>
            </p:cNvPr>
            <p:cNvGrpSpPr/>
            <p:nvPr/>
          </p:nvGrpSpPr>
          <p:grpSpPr>
            <a:xfrm>
              <a:off x="29684546" y="3672871"/>
              <a:ext cx="3992137" cy="3639760"/>
              <a:chOff x="8497229" y="9317955"/>
              <a:chExt cx="3992137" cy="3639760"/>
            </a:xfrm>
          </p:grpSpPr>
          <p:sp>
            <p:nvSpPr>
              <p:cNvPr id="60" name="Oval 59">
                <a:extLst>
                  <a:ext uri="{FF2B5EF4-FFF2-40B4-BE49-F238E27FC236}">
                    <a16:creationId xmlns:a16="http://schemas.microsoft.com/office/drawing/2014/main" id="{DC0FAC1B-8B37-4179-880A-4AB4911B53E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61" name="TextBox 60">
                <a:extLst>
                  <a:ext uri="{FF2B5EF4-FFF2-40B4-BE49-F238E27FC236}">
                    <a16:creationId xmlns:a16="http://schemas.microsoft.com/office/drawing/2014/main" id="{109909CA-CC3D-4BDA-84B0-AE4AB04467D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62" name="TextBox 61">
                <a:extLst>
                  <a:ext uri="{FF2B5EF4-FFF2-40B4-BE49-F238E27FC236}">
                    <a16:creationId xmlns:a16="http://schemas.microsoft.com/office/drawing/2014/main" id="{9C35DD55-FF50-4B7E-A497-0B17F456696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cxnSp>
        <p:nvCxnSpPr>
          <p:cNvPr id="63" name="Straight Arrow Connector 62">
            <a:extLst>
              <a:ext uri="{FF2B5EF4-FFF2-40B4-BE49-F238E27FC236}">
                <a16:creationId xmlns:a16="http://schemas.microsoft.com/office/drawing/2014/main" id="{A27A2372-876C-4487-A3E1-0DA5FAE66E15}"/>
              </a:ext>
            </a:extLst>
          </p:cNvPr>
          <p:cNvCxnSpPr>
            <a:cxnSpLocks/>
          </p:cNvCxnSpPr>
          <p:nvPr/>
        </p:nvCxnSpPr>
        <p:spPr>
          <a:xfrm>
            <a:off x="21826319" y="938942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5D477BA-E2F7-4C05-B446-92C4A5CC3CD7}"/>
              </a:ext>
            </a:extLst>
          </p:cNvPr>
          <p:cNvCxnSpPr>
            <a:cxnSpLocks/>
            <a:endCxn id="26" idx="2"/>
          </p:cNvCxnSpPr>
          <p:nvPr/>
        </p:nvCxnSpPr>
        <p:spPr>
          <a:xfrm flipV="1">
            <a:off x="21947796" y="5549293"/>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D4D63E41-C1BD-4253-9CB0-7BF1369B65D9}"/>
              </a:ext>
            </a:extLst>
          </p:cNvPr>
          <p:cNvCxnSpPr>
            <a:cxnSpLocks/>
            <a:endCxn id="42" idx="2"/>
          </p:cNvCxnSpPr>
          <p:nvPr/>
        </p:nvCxnSpPr>
        <p:spPr>
          <a:xfrm>
            <a:off x="21787689" y="9742618"/>
            <a:ext cx="1774557" cy="526389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280C30E-5AFA-466A-9FA9-2262328D29F1}"/>
              </a:ext>
            </a:extLst>
          </p:cNvPr>
          <p:cNvCxnSpPr>
            <a:cxnSpLocks/>
            <a:stCxn id="26" idx="6"/>
          </p:cNvCxnSpPr>
          <p:nvPr/>
        </p:nvCxnSpPr>
        <p:spPr>
          <a:xfrm>
            <a:off x="26013967" y="5549293"/>
            <a:ext cx="2960207" cy="33282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DAAC607E-44C8-4772-818B-50CE32480FF7}"/>
              </a:ext>
            </a:extLst>
          </p:cNvPr>
          <p:cNvCxnSpPr>
            <a:cxnSpLocks/>
          </p:cNvCxnSpPr>
          <p:nvPr/>
        </p:nvCxnSpPr>
        <p:spPr>
          <a:xfrm>
            <a:off x="25959369" y="9263114"/>
            <a:ext cx="3014805" cy="6336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5C5C73D-70AB-4A61-9AC1-30BFB5E2C6FC}"/>
              </a:ext>
            </a:extLst>
          </p:cNvPr>
          <p:cNvSpPr txBox="1"/>
          <p:nvPr/>
        </p:nvSpPr>
        <p:spPr>
          <a:xfrm>
            <a:off x="24494933" y="11352692"/>
            <a:ext cx="1200329" cy="2547896"/>
          </a:xfrm>
          <a:prstGeom prst="rect">
            <a:avLst/>
          </a:prstGeom>
          <a:noFill/>
        </p:spPr>
        <p:txBody>
          <a:bodyPr vert="vert" wrap="square" rtlCol="0">
            <a:spAutoFit/>
          </a:bodyPr>
          <a:lstStyle/>
          <a:p>
            <a:r>
              <a:rPr lang="en-US" sz="6600" dirty="0"/>
              <a:t>… …</a:t>
            </a:r>
          </a:p>
        </p:txBody>
      </p:sp>
      <p:cxnSp>
        <p:nvCxnSpPr>
          <p:cNvPr id="74" name="Straight Arrow Connector 73">
            <a:extLst>
              <a:ext uri="{FF2B5EF4-FFF2-40B4-BE49-F238E27FC236}">
                <a16:creationId xmlns:a16="http://schemas.microsoft.com/office/drawing/2014/main" id="{0BEFF20C-95CC-463D-AA98-F90C4FBDC906}"/>
              </a:ext>
            </a:extLst>
          </p:cNvPr>
          <p:cNvCxnSpPr>
            <a:cxnSpLocks/>
            <a:stCxn id="42" idx="6"/>
            <a:endCxn id="60" idx="4"/>
          </p:cNvCxnSpPr>
          <p:nvPr/>
        </p:nvCxnSpPr>
        <p:spPr>
          <a:xfrm flipV="1">
            <a:off x="26013967" y="10646240"/>
            <a:ext cx="4089524" cy="436027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F93BE39-A8D3-479D-9A47-3D3F044DF0BD}"/>
              </a:ext>
            </a:extLst>
          </p:cNvPr>
          <p:cNvSpPr txBox="1"/>
          <p:nvPr/>
        </p:nvSpPr>
        <p:spPr>
          <a:xfrm rot="14640385">
            <a:off x="26557810" y="10061729"/>
            <a:ext cx="1200329" cy="2547896"/>
          </a:xfrm>
          <a:prstGeom prst="rect">
            <a:avLst/>
          </a:prstGeom>
          <a:noFill/>
        </p:spPr>
        <p:txBody>
          <a:bodyPr vert="vert" wrap="square" rtlCol="0">
            <a:spAutoFit/>
          </a:bodyPr>
          <a:lstStyle/>
          <a:p>
            <a:r>
              <a:rPr lang="en-US" sz="6600" dirty="0"/>
              <a:t>… …</a:t>
            </a:r>
          </a:p>
        </p:txBody>
      </p:sp>
      <p:pic>
        <p:nvPicPr>
          <p:cNvPr id="34818" name="Picture 2">
            <a:extLst>
              <a:ext uri="{FF2B5EF4-FFF2-40B4-BE49-F238E27FC236}">
                <a16:creationId xmlns:a16="http://schemas.microsoft.com/office/drawing/2014/main" id="{7601E153-A601-4209-BD4A-A1D9DD12C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0715" y="5119532"/>
            <a:ext cx="7312293" cy="548422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a:extLst>
              <a:ext uri="{FF2B5EF4-FFF2-40B4-BE49-F238E27FC236}">
                <a16:creationId xmlns:a16="http://schemas.microsoft.com/office/drawing/2014/main" id="{65E5C471-4366-431D-9E5B-2B4CEB34E8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9742" y="11302047"/>
            <a:ext cx="7312293" cy="548422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761E67F7-0623-48F2-B9B0-19BC1BEC10EA}"/>
              </a:ext>
            </a:extLst>
          </p:cNvPr>
          <p:cNvSpPr/>
          <p:nvPr/>
        </p:nvSpPr>
        <p:spPr>
          <a:xfrm>
            <a:off x="2202836" y="18300760"/>
            <a:ext cx="4093428" cy="461665"/>
          </a:xfrm>
          <a:prstGeom prst="rect">
            <a:avLst/>
          </a:prstGeom>
        </p:spPr>
        <p:txBody>
          <a:bodyPr wrap="none">
            <a:spAutoFit/>
          </a:bodyPr>
          <a:lstStyle/>
          <a:p>
            <a:r>
              <a:rPr lang="en-US" sz="2400" dirty="0"/>
              <a:t>https://www.sfu.ca/~ssurjano</a:t>
            </a:r>
          </a:p>
        </p:txBody>
      </p:sp>
      <p:pic>
        <p:nvPicPr>
          <p:cNvPr id="34822" name="Picture 6">
            <a:extLst>
              <a:ext uri="{FF2B5EF4-FFF2-40B4-BE49-F238E27FC236}">
                <a16:creationId xmlns:a16="http://schemas.microsoft.com/office/drawing/2014/main" id="{13627FC1-232C-4083-B571-11315E4FE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1276" y="5100809"/>
            <a:ext cx="7312293" cy="5484220"/>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a:extLst>
              <a:ext uri="{FF2B5EF4-FFF2-40B4-BE49-F238E27FC236}">
                <a16:creationId xmlns:a16="http://schemas.microsoft.com/office/drawing/2014/main" id="{32196DE3-BCBC-4C0F-A846-341283D71F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4354" y="11302047"/>
            <a:ext cx="7312293" cy="548422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CBB383A2-9BFF-41B5-B288-EF02BBECD609}"/>
              </a:ext>
            </a:extLst>
          </p:cNvPr>
          <p:cNvSpPr txBox="1"/>
          <p:nvPr/>
        </p:nvSpPr>
        <p:spPr>
          <a:xfrm>
            <a:off x="12177132" y="17373600"/>
            <a:ext cx="13836835" cy="923330"/>
          </a:xfrm>
          <a:prstGeom prst="rect">
            <a:avLst/>
          </a:prstGeom>
          <a:noFill/>
        </p:spPr>
        <p:txBody>
          <a:bodyPr wrap="square" rtlCol="0">
            <a:spAutoFit/>
          </a:bodyPr>
          <a:lstStyle/>
          <a:p>
            <a:r>
              <a:rPr lang="en-US" dirty="0"/>
              <a:t>Can a MLP approximate any functions?</a:t>
            </a:r>
          </a:p>
        </p:txBody>
      </p:sp>
    </p:spTree>
    <p:extLst>
      <p:ext uri="{BB962C8B-B14F-4D97-AF65-F5344CB8AC3E}">
        <p14:creationId xmlns:p14="http://schemas.microsoft.com/office/powerpoint/2010/main" val="3650188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Universal Approximation</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DA5E792-82DB-417C-8355-206E2194A8B6}"/>
                  </a:ext>
                </a:extLst>
              </p:cNvPr>
              <p:cNvSpPr/>
              <p:nvPr/>
            </p:nvSpPr>
            <p:spPr>
              <a:xfrm>
                <a:off x="4028194" y="9928155"/>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9" name="Rectangle 18">
                <a:extLst>
                  <a:ext uri="{FF2B5EF4-FFF2-40B4-BE49-F238E27FC236}">
                    <a16:creationId xmlns:a16="http://schemas.microsoft.com/office/drawing/2014/main" id="{8DA5E792-82DB-417C-8355-206E2194A8B6}"/>
                  </a:ext>
                </a:extLst>
              </p:cNvPr>
              <p:cNvSpPr>
                <a:spLocks noRot="1" noChangeAspect="1" noMove="1" noResize="1" noEditPoints="1" noAdjustHandles="1" noChangeArrowheads="1" noChangeShapeType="1" noTextEdit="1"/>
              </p:cNvSpPr>
              <p:nvPr/>
            </p:nvSpPr>
            <p:spPr>
              <a:xfrm>
                <a:off x="4028194" y="9928155"/>
                <a:ext cx="856325" cy="923330"/>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FF24E87-C2B3-4F19-8593-F0FE28A263F5}"/>
              </a:ext>
            </a:extLst>
          </p:cNvPr>
          <p:cNvGrpSpPr/>
          <p:nvPr/>
        </p:nvGrpSpPr>
        <p:grpSpPr>
          <a:xfrm>
            <a:off x="6620446" y="5298526"/>
            <a:ext cx="2451721" cy="2502330"/>
            <a:chOff x="29684546" y="3672871"/>
            <a:chExt cx="3992137" cy="3639760"/>
          </a:xfrm>
        </p:grpSpPr>
        <p:cxnSp>
          <p:nvCxnSpPr>
            <p:cNvPr id="23" name="Straight Connector 22">
              <a:extLst>
                <a:ext uri="{FF2B5EF4-FFF2-40B4-BE49-F238E27FC236}">
                  <a16:creationId xmlns:a16="http://schemas.microsoft.com/office/drawing/2014/main" id="{3F9C7399-7195-4711-A024-3F632201301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5A321D15-4C34-499D-A32E-7F7FABACEF11}"/>
                </a:ext>
              </a:extLst>
            </p:cNvPr>
            <p:cNvGrpSpPr/>
            <p:nvPr/>
          </p:nvGrpSpPr>
          <p:grpSpPr>
            <a:xfrm>
              <a:off x="29684546" y="3672871"/>
              <a:ext cx="3992137" cy="3639760"/>
              <a:chOff x="8497229" y="9317955"/>
              <a:chExt cx="3992137" cy="3639760"/>
            </a:xfrm>
          </p:grpSpPr>
          <p:sp>
            <p:nvSpPr>
              <p:cNvPr id="26" name="Oval 25">
                <a:extLst>
                  <a:ext uri="{FF2B5EF4-FFF2-40B4-BE49-F238E27FC236}">
                    <a16:creationId xmlns:a16="http://schemas.microsoft.com/office/drawing/2014/main" id="{2E5A7316-1D74-4F57-AC6F-42DA0DE0AF0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7" name="TextBox 26">
                <a:extLst>
                  <a:ext uri="{FF2B5EF4-FFF2-40B4-BE49-F238E27FC236}">
                    <a16:creationId xmlns:a16="http://schemas.microsoft.com/office/drawing/2014/main" id="{2188C3C9-0B21-4D0D-A896-5A02CD7607BC}"/>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3F45CCFC-15B3-44DD-A33F-0083C4AA34D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AFCB502A-756B-4167-A6D9-63513275CFE8}"/>
              </a:ext>
            </a:extLst>
          </p:cNvPr>
          <p:cNvCxnSpPr>
            <a:cxnSpLocks/>
          </p:cNvCxnSpPr>
          <p:nvPr/>
        </p:nvCxnSpPr>
        <p:spPr>
          <a:xfrm>
            <a:off x="14424103" y="1038982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96EF4ED-7430-4D94-A356-0B7148FCF0E6}"/>
              </a:ext>
            </a:extLst>
          </p:cNvPr>
          <p:cNvGrpSpPr/>
          <p:nvPr/>
        </p:nvGrpSpPr>
        <p:grpSpPr>
          <a:xfrm>
            <a:off x="6620446" y="9109509"/>
            <a:ext cx="2451721" cy="2502330"/>
            <a:chOff x="29684546" y="3672871"/>
            <a:chExt cx="3992137" cy="3639760"/>
          </a:xfrm>
        </p:grpSpPr>
        <p:cxnSp>
          <p:nvCxnSpPr>
            <p:cNvPr id="34" name="Straight Connector 33">
              <a:extLst>
                <a:ext uri="{FF2B5EF4-FFF2-40B4-BE49-F238E27FC236}">
                  <a16:creationId xmlns:a16="http://schemas.microsoft.com/office/drawing/2014/main" id="{24B0B79F-9DEC-47FC-8984-30C2E24FCF7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52371FCC-1D6F-4672-9554-73941AAFF30F}"/>
                </a:ext>
              </a:extLst>
            </p:cNvPr>
            <p:cNvGrpSpPr/>
            <p:nvPr/>
          </p:nvGrpSpPr>
          <p:grpSpPr>
            <a:xfrm>
              <a:off x="29684546" y="3672871"/>
              <a:ext cx="3992137" cy="3639760"/>
              <a:chOff x="8497229" y="9317955"/>
              <a:chExt cx="3992137" cy="3639760"/>
            </a:xfrm>
          </p:grpSpPr>
          <p:sp>
            <p:nvSpPr>
              <p:cNvPr id="36" name="Oval 35">
                <a:extLst>
                  <a:ext uri="{FF2B5EF4-FFF2-40B4-BE49-F238E27FC236}">
                    <a16:creationId xmlns:a16="http://schemas.microsoft.com/office/drawing/2014/main" id="{6D71E5ED-24BF-4129-A8EF-B1D3638A5FB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7" name="TextBox 36">
                <a:extLst>
                  <a:ext uri="{FF2B5EF4-FFF2-40B4-BE49-F238E27FC236}">
                    <a16:creationId xmlns:a16="http://schemas.microsoft.com/office/drawing/2014/main" id="{C97BFB9A-E92D-471A-A7FD-D5B22DF1C5F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8" name="TextBox 37">
                <a:extLst>
                  <a:ext uri="{FF2B5EF4-FFF2-40B4-BE49-F238E27FC236}">
                    <a16:creationId xmlns:a16="http://schemas.microsoft.com/office/drawing/2014/main" id="{A7572005-6563-4979-9AB6-E30E5F65AFC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9" name="Group 38">
            <a:extLst>
              <a:ext uri="{FF2B5EF4-FFF2-40B4-BE49-F238E27FC236}">
                <a16:creationId xmlns:a16="http://schemas.microsoft.com/office/drawing/2014/main" id="{90DA1038-D66E-4A56-BB4D-2B06805A6A62}"/>
              </a:ext>
            </a:extLst>
          </p:cNvPr>
          <p:cNvGrpSpPr/>
          <p:nvPr/>
        </p:nvGrpSpPr>
        <p:grpSpPr>
          <a:xfrm>
            <a:off x="6620446" y="14755745"/>
            <a:ext cx="2451721" cy="2502330"/>
            <a:chOff x="29684546" y="3672871"/>
            <a:chExt cx="3992137" cy="3639760"/>
          </a:xfrm>
        </p:grpSpPr>
        <p:cxnSp>
          <p:nvCxnSpPr>
            <p:cNvPr id="40" name="Straight Connector 39">
              <a:extLst>
                <a:ext uri="{FF2B5EF4-FFF2-40B4-BE49-F238E27FC236}">
                  <a16:creationId xmlns:a16="http://schemas.microsoft.com/office/drawing/2014/main" id="{2BF26B79-9FB2-4F8A-AD82-06937023A7C5}"/>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1" name="Group 40">
              <a:extLst>
                <a:ext uri="{FF2B5EF4-FFF2-40B4-BE49-F238E27FC236}">
                  <a16:creationId xmlns:a16="http://schemas.microsoft.com/office/drawing/2014/main" id="{6C050AAC-615F-458F-89A7-0DD2AE972639}"/>
                </a:ext>
              </a:extLst>
            </p:cNvPr>
            <p:cNvGrpSpPr/>
            <p:nvPr/>
          </p:nvGrpSpPr>
          <p:grpSpPr>
            <a:xfrm>
              <a:off x="29684546" y="3672871"/>
              <a:ext cx="3992137" cy="3639760"/>
              <a:chOff x="8497229" y="9317955"/>
              <a:chExt cx="3992137" cy="3639760"/>
            </a:xfrm>
          </p:grpSpPr>
          <p:sp>
            <p:nvSpPr>
              <p:cNvPr id="42" name="Oval 41">
                <a:extLst>
                  <a:ext uri="{FF2B5EF4-FFF2-40B4-BE49-F238E27FC236}">
                    <a16:creationId xmlns:a16="http://schemas.microsoft.com/office/drawing/2014/main" id="{73CB2A68-FF07-4337-9721-F3A363EDCFF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3" name="TextBox 42">
                <a:extLst>
                  <a:ext uri="{FF2B5EF4-FFF2-40B4-BE49-F238E27FC236}">
                    <a16:creationId xmlns:a16="http://schemas.microsoft.com/office/drawing/2014/main" id="{4B36C5CA-20FF-4DE0-BE34-962A654EA9A7}"/>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4" name="TextBox 43">
                <a:extLst>
                  <a:ext uri="{FF2B5EF4-FFF2-40B4-BE49-F238E27FC236}">
                    <a16:creationId xmlns:a16="http://schemas.microsoft.com/office/drawing/2014/main" id="{634F84B9-D0A2-4872-AE67-A0DE226FCF93}"/>
                  </a:ext>
                </a:extLst>
              </p:cNvPr>
              <p:cNvSpPr txBox="1"/>
              <p:nvPr/>
            </p:nvSpPr>
            <p:spPr>
              <a:xfrm>
                <a:off x="8654430" y="10396140"/>
                <a:ext cx="2787032" cy="1343028"/>
              </a:xfrm>
              <a:prstGeom prst="rect">
                <a:avLst/>
              </a:prstGeom>
              <a:noFill/>
            </p:spPr>
            <p:txBody>
              <a:bodyPr wrap="square" rtlCol="0">
                <a:spAutoFit/>
              </a:bodyPr>
              <a:lstStyle/>
              <a:p>
                <a:r>
                  <a:rPr lang="en-US" i="1" dirty="0"/>
                  <a:t>W</a:t>
                </a:r>
                <a:r>
                  <a:rPr lang="en-US" i="1" baseline="-25000" dirty="0"/>
                  <a:t>N</a:t>
                </a:r>
                <a:r>
                  <a:rPr lang="en-US" i="1" baseline="30000" dirty="0"/>
                  <a:t>[1]</a:t>
                </a:r>
                <a:r>
                  <a:rPr lang="en-US" i="1" dirty="0"/>
                  <a:t> </a:t>
                </a:r>
              </a:p>
            </p:txBody>
          </p:sp>
        </p:grpSp>
      </p:grpSp>
      <p:grpSp>
        <p:nvGrpSpPr>
          <p:cNvPr id="59" name="Group 58">
            <a:extLst>
              <a:ext uri="{FF2B5EF4-FFF2-40B4-BE49-F238E27FC236}">
                <a16:creationId xmlns:a16="http://schemas.microsoft.com/office/drawing/2014/main" id="{4FBAA014-AC26-466C-AC65-4E5C13688257}"/>
              </a:ext>
            </a:extLst>
          </p:cNvPr>
          <p:cNvGrpSpPr/>
          <p:nvPr/>
        </p:nvGrpSpPr>
        <p:grpSpPr>
          <a:xfrm>
            <a:off x="11935830" y="9144308"/>
            <a:ext cx="2451721" cy="2502330"/>
            <a:chOff x="8497229" y="9317955"/>
            <a:chExt cx="3992137" cy="3639760"/>
          </a:xfrm>
        </p:grpSpPr>
        <p:sp>
          <p:nvSpPr>
            <p:cNvPr id="60" name="Oval 59">
              <a:extLst>
                <a:ext uri="{FF2B5EF4-FFF2-40B4-BE49-F238E27FC236}">
                  <a16:creationId xmlns:a16="http://schemas.microsoft.com/office/drawing/2014/main" id="{DC0FAC1B-8B37-4179-880A-4AB4911B53E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62" name="TextBox 61">
              <a:extLst>
                <a:ext uri="{FF2B5EF4-FFF2-40B4-BE49-F238E27FC236}">
                  <a16:creationId xmlns:a16="http://schemas.microsoft.com/office/drawing/2014/main" id="{9C35DD55-FF50-4B7E-A497-0B17F456696C}"/>
                </a:ext>
              </a:extLst>
            </p:cNvPr>
            <p:cNvSpPr txBox="1"/>
            <p:nvPr/>
          </p:nvSpPr>
          <p:spPr>
            <a:xfrm>
              <a:off x="9250653" y="10658163"/>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cxnSp>
        <p:nvCxnSpPr>
          <p:cNvPr id="63" name="Straight Arrow Connector 62">
            <a:extLst>
              <a:ext uri="{FF2B5EF4-FFF2-40B4-BE49-F238E27FC236}">
                <a16:creationId xmlns:a16="http://schemas.microsoft.com/office/drawing/2014/main" id="{A27A2372-876C-4487-A3E1-0DA5FAE66E15}"/>
              </a:ext>
            </a:extLst>
          </p:cNvPr>
          <p:cNvCxnSpPr>
            <a:cxnSpLocks/>
          </p:cNvCxnSpPr>
          <p:nvPr/>
        </p:nvCxnSpPr>
        <p:spPr>
          <a:xfrm>
            <a:off x="4884519" y="1038982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5D477BA-E2F7-4C05-B446-92C4A5CC3CD7}"/>
              </a:ext>
            </a:extLst>
          </p:cNvPr>
          <p:cNvCxnSpPr>
            <a:cxnSpLocks/>
            <a:endCxn id="26" idx="2"/>
          </p:cNvCxnSpPr>
          <p:nvPr/>
        </p:nvCxnSpPr>
        <p:spPr>
          <a:xfrm flipV="1">
            <a:off x="5005996" y="6549691"/>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D4D63E41-C1BD-4253-9CB0-7BF1369B65D9}"/>
              </a:ext>
            </a:extLst>
          </p:cNvPr>
          <p:cNvCxnSpPr>
            <a:cxnSpLocks/>
            <a:endCxn id="42" idx="2"/>
          </p:cNvCxnSpPr>
          <p:nvPr/>
        </p:nvCxnSpPr>
        <p:spPr>
          <a:xfrm>
            <a:off x="4845889" y="10743016"/>
            <a:ext cx="1774557" cy="526389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280C30E-5AFA-466A-9FA9-2262328D29F1}"/>
              </a:ext>
            </a:extLst>
          </p:cNvPr>
          <p:cNvCxnSpPr>
            <a:cxnSpLocks/>
            <a:stCxn id="26" idx="6"/>
          </p:cNvCxnSpPr>
          <p:nvPr/>
        </p:nvCxnSpPr>
        <p:spPr>
          <a:xfrm>
            <a:off x="9072167" y="6549691"/>
            <a:ext cx="2960207" cy="33282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DAAC607E-44C8-4772-818B-50CE32480FF7}"/>
              </a:ext>
            </a:extLst>
          </p:cNvPr>
          <p:cNvCxnSpPr>
            <a:cxnSpLocks/>
          </p:cNvCxnSpPr>
          <p:nvPr/>
        </p:nvCxnSpPr>
        <p:spPr>
          <a:xfrm>
            <a:off x="9017569" y="10263512"/>
            <a:ext cx="3014805" cy="6336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5C5C73D-70AB-4A61-9AC1-30BFB5E2C6FC}"/>
              </a:ext>
            </a:extLst>
          </p:cNvPr>
          <p:cNvSpPr txBox="1"/>
          <p:nvPr/>
        </p:nvSpPr>
        <p:spPr>
          <a:xfrm>
            <a:off x="7553133" y="12353090"/>
            <a:ext cx="1200329" cy="2547896"/>
          </a:xfrm>
          <a:prstGeom prst="rect">
            <a:avLst/>
          </a:prstGeom>
          <a:noFill/>
        </p:spPr>
        <p:txBody>
          <a:bodyPr vert="vert" wrap="square" rtlCol="0">
            <a:spAutoFit/>
          </a:bodyPr>
          <a:lstStyle/>
          <a:p>
            <a:r>
              <a:rPr lang="en-US" sz="6600" dirty="0"/>
              <a:t>… …</a:t>
            </a:r>
          </a:p>
        </p:txBody>
      </p:sp>
      <p:cxnSp>
        <p:nvCxnSpPr>
          <p:cNvPr id="74" name="Straight Arrow Connector 73">
            <a:extLst>
              <a:ext uri="{FF2B5EF4-FFF2-40B4-BE49-F238E27FC236}">
                <a16:creationId xmlns:a16="http://schemas.microsoft.com/office/drawing/2014/main" id="{0BEFF20C-95CC-463D-AA98-F90C4FBDC906}"/>
              </a:ext>
            </a:extLst>
          </p:cNvPr>
          <p:cNvCxnSpPr>
            <a:cxnSpLocks/>
            <a:stCxn id="42" idx="6"/>
            <a:endCxn id="60" idx="4"/>
          </p:cNvCxnSpPr>
          <p:nvPr/>
        </p:nvCxnSpPr>
        <p:spPr>
          <a:xfrm flipV="1">
            <a:off x="9072167" y="11646638"/>
            <a:ext cx="4089524" cy="436027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F93BE39-A8D3-479D-9A47-3D3F044DF0BD}"/>
              </a:ext>
            </a:extLst>
          </p:cNvPr>
          <p:cNvSpPr txBox="1"/>
          <p:nvPr/>
        </p:nvSpPr>
        <p:spPr>
          <a:xfrm rot="14640385">
            <a:off x="9616010" y="11062127"/>
            <a:ext cx="1200329" cy="2547896"/>
          </a:xfrm>
          <a:prstGeom prst="rect">
            <a:avLst/>
          </a:prstGeom>
          <a:noFill/>
        </p:spPr>
        <p:txBody>
          <a:bodyPr vert="vert" wrap="square" rtlCol="0">
            <a:spAutoFit/>
          </a:bodyPr>
          <a:lstStyle/>
          <a:p>
            <a:r>
              <a:rPr lang="en-US" sz="6600" dirty="0"/>
              <a:t>… …</a:t>
            </a:r>
          </a:p>
        </p:txBody>
      </p:sp>
      <p:sp>
        <p:nvSpPr>
          <p:cNvPr id="79" name="TextBox 78">
            <a:extLst>
              <a:ext uri="{FF2B5EF4-FFF2-40B4-BE49-F238E27FC236}">
                <a16:creationId xmlns:a16="http://schemas.microsoft.com/office/drawing/2014/main" id="{CBB383A2-9BFF-41B5-B288-EF02BBECD609}"/>
              </a:ext>
            </a:extLst>
          </p:cNvPr>
          <p:cNvSpPr txBox="1"/>
          <p:nvPr/>
        </p:nvSpPr>
        <p:spPr>
          <a:xfrm>
            <a:off x="10611217" y="3896003"/>
            <a:ext cx="13836835" cy="923330"/>
          </a:xfrm>
          <a:prstGeom prst="rect">
            <a:avLst/>
          </a:prstGeom>
          <a:noFill/>
        </p:spPr>
        <p:txBody>
          <a:bodyPr wrap="square" rtlCol="0">
            <a:spAutoFit/>
          </a:bodyPr>
          <a:lstStyle/>
          <a:p>
            <a:r>
              <a:rPr lang="en-US" dirty="0"/>
              <a:t>Can a MLP approximate any functions?</a:t>
            </a:r>
          </a:p>
        </p:txBody>
      </p:sp>
      <p:pic>
        <p:nvPicPr>
          <p:cNvPr id="2" name="Picture 1">
            <a:extLst>
              <a:ext uri="{FF2B5EF4-FFF2-40B4-BE49-F238E27FC236}">
                <a16:creationId xmlns:a16="http://schemas.microsoft.com/office/drawing/2014/main" id="{80F885D3-3955-44D6-A764-2DDBCF0D0758}"/>
              </a:ext>
            </a:extLst>
          </p:cNvPr>
          <p:cNvPicPr>
            <a:picLocks noChangeAspect="1"/>
          </p:cNvPicPr>
          <p:nvPr/>
        </p:nvPicPr>
        <p:blipFill>
          <a:blip r:embed="rId4"/>
          <a:stretch>
            <a:fillRect/>
          </a:stretch>
        </p:blipFill>
        <p:spPr>
          <a:xfrm>
            <a:off x="16579210" y="5065561"/>
            <a:ext cx="17853560" cy="8455423"/>
          </a:xfrm>
          <a:prstGeom prst="rect">
            <a:avLst/>
          </a:prstGeom>
        </p:spPr>
      </p:pic>
      <p:sp>
        <p:nvSpPr>
          <p:cNvPr id="5" name="TextBox 4">
            <a:extLst>
              <a:ext uri="{FF2B5EF4-FFF2-40B4-BE49-F238E27FC236}">
                <a16:creationId xmlns:a16="http://schemas.microsoft.com/office/drawing/2014/main" id="{4A35498E-7E51-4ABF-AADC-C4CB07F847CA}"/>
              </a:ext>
            </a:extLst>
          </p:cNvPr>
          <p:cNvSpPr txBox="1"/>
          <p:nvPr/>
        </p:nvSpPr>
        <p:spPr>
          <a:xfrm>
            <a:off x="13515278" y="14576271"/>
            <a:ext cx="20406732" cy="2585323"/>
          </a:xfrm>
          <a:prstGeom prst="rect">
            <a:avLst/>
          </a:prstGeom>
          <a:noFill/>
        </p:spPr>
        <p:txBody>
          <a:bodyPr wrap="square" rtlCol="0">
            <a:spAutoFit/>
          </a:bodyPr>
          <a:lstStyle/>
          <a:p>
            <a:r>
              <a:rPr lang="en-US" dirty="0"/>
              <a:t>In short: A MLP with at least one hidden layer and nonlinear activation function can approximate any continuous function (Arbitrary Width).</a:t>
            </a:r>
          </a:p>
        </p:txBody>
      </p:sp>
      <p:sp>
        <p:nvSpPr>
          <p:cNvPr id="7" name="Rectangle 6">
            <a:extLst>
              <a:ext uri="{FF2B5EF4-FFF2-40B4-BE49-F238E27FC236}">
                <a16:creationId xmlns:a16="http://schemas.microsoft.com/office/drawing/2014/main" id="{FE49FB37-B709-4303-979A-94E1119219DE}"/>
              </a:ext>
            </a:extLst>
          </p:cNvPr>
          <p:cNvSpPr/>
          <p:nvPr/>
        </p:nvSpPr>
        <p:spPr>
          <a:xfrm>
            <a:off x="19816798" y="13860027"/>
            <a:ext cx="8161786" cy="584775"/>
          </a:xfrm>
          <a:prstGeom prst="rect">
            <a:avLst/>
          </a:prstGeom>
        </p:spPr>
        <p:txBody>
          <a:bodyPr wrap="none">
            <a:spAutoFit/>
          </a:bodyPr>
          <a:lstStyle/>
          <a:p>
            <a:r>
              <a:rPr lang="en-US" sz="3200" dirty="0">
                <a:solidFill>
                  <a:srgbClr val="0C7DBB"/>
                </a:solidFill>
                <a:latin typeface="NexusSans"/>
                <a:hlinkClick r:id="rId5" tooltip="Persistent link using digital object identifier"/>
              </a:rPr>
              <a:t>https://doi.org/10.1016/0893-6080(91)90009-T</a:t>
            </a:r>
            <a:endParaRPr lang="en-US" sz="3200" dirty="0"/>
          </a:p>
        </p:txBody>
      </p:sp>
      <p:sp>
        <p:nvSpPr>
          <p:cNvPr id="8" name="Rectangle 7">
            <a:extLst>
              <a:ext uri="{FF2B5EF4-FFF2-40B4-BE49-F238E27FC236}">
                <a16:creationId xmlns:a16="http://schemas.microsoft.com/office/drawing/2014/main" id="{0DC53153-B07F-4AEF-AC25-02CF4AA9E554}"/>
              </a:ext>
            </a:extLst>
          </p:cNvPr>
          <p:cNvSpPr/>
          <p:nvPr/>
        </p:nvSpPr>
        <p:spPr>
          <a:xfrm>
            <a:off x="2074087" y="17902845"/>
            <a:ext cx="20406732" cy="923330"/>
          </a:xfrm>
          <a:prstGeom prst="rect">
            <a:avLst/>
          </a:prstGeom>
        </p:spPr>
        <p:txBody>
          <a:bodyPr wrap="square">
            <a:spAutoFit/>
          </a:bodyPr>
          <a:lstStyle/>
          <a:p>
            <a:r>
              <a:rPr lang="en-US" dirty="0"/>
              <a:t>https://en.wikipedia.org/wiki/Universal_approximation_theorem</a:t>
            </a:r>
          </a:p>
        </p:txBody>
      </p:sp>
      <p:sp>
        <p:nvSpPr>
          <p:cNvPr id="9" name="TextBox 8">
            <a:extLst>
              <a:ext uri="{FF2B5EF4-FFF2-40B4-BE49-F238E27FC236}">
                <a16:creationId xmlns:a16="http://schemas.microsoft.com/office/drawing/2014/main" id="{31284A5D-414D-4CD5-BCA8-B0CA9DF682A1}"/>
              </a:ext>
            </a:extLst>
          </p:cNvPr>
          <p:cNvSpPr txBox="1"/>
          <p:nvPr/>
        </p:nvSpPr>
        <p:spPr>
          <a:xfrm>
            <a:off x="22089292" y="16475618"/>
            <a:ext cx="15061474" cy="1754326"/>
          </a:xfrm>
          <a:prstGeom prst="rect">
            <a:avLst/>
          </a:prstGeom>
          <a:noFill/>
        </p:spPr>
        <p:txBody>
          <a:bodyPr wrap="square" rtlCol="0">
            <a:spAutoFit/>
          </a:bodyPr>
          <a:lstStyle/>
          <a:p>
            <a:r>
              <a:rPr lang="en-US" dirty="0"/>
              <a:t>Similar conclusions exist for arbitrary depth, CNN and other conditions</a:t>
            </a:r>
          </a:p>
        </p:txBody>
      </p:sp>
    </p:spTree>
    <p:extLst>
      <p:ext uri="{BB962C8B-B14F-4D97-AF65-F5344CB8AC3E}">
        <p14:creationId xmlns:p14="http://schemas.microsoft.com/office/powerpoint/2010/main" val="1059504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A961393-DAF6-4237-877B-E075B2CB1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169" y="4608737"/>
            <a:ext cx="20969968" cy="1258198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Deep Learning model is data-driven</a:t>
            </a:r>
          </a:p>
        </p:txBody>
      </p:sp>
      <p:sp>
        <p:nvSpPr>
          <p:cNvPr id="2" name="Arrow: Right 1">
            <a:extLst>
              <a:ext uri="{FF2B5EF4-FFF2-40B4-BE49-F238E27FC236}">
                <a16:creationId xmlns:a16="http://schemas.microsoft.com/office/drawing/2014/main" id="{9CE4D601-4157-4498-82A9-2285AE1CC399}"/>
              </a:ext>
            </a:extLst>
          </p:cNvPr>
          <p:cNvSpPr/>
          <p:nvPr/>
        </p:nvSpPr>
        <p:spPr bwMode="auto">
          <a:xfrm rot="10800000">
            <a:off x="8918301" y="15835595"/>
            <a:ext cx="9220200" cy="149860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 name="TextBox 5">
            <a:extLst>
              <a:ext uri="{FF2B5EF4-FFF2-40B4-BE49-F238E27FC236}">
                <a16:creationId xmlns:a16="http://schemas.microsoft.com/office/drawing/2014/main" id="{4D5731D1-4CA7-4C86-84D0-BD46969BBBDA}"/>
              </a:ext>
            </a:extLst>
          </p:cNvPr>
          <p:cNvSpPr txBox="1"/>
          <p:nvPr/>
        </p:nvSpPr>
        <p:spPr>
          <a:xfrm>
            <a:off x="18560402" y="15579869"/>
            <a:ext cx="7289799" cy="1754326"/>
          </a:xfrm>
          <a:prstGeom prst="rect">
            <a:avLst/>
          </a:prstGeom>
          <a:noFill/>
        </p:spPr>
        <p:txBody>
          <a:bodyPr wrap="square" rtlCol="0">
            <a:spAutoFit/>
          </a:bodyPr>
          <a:lstStyle/>
          <a:p>
            <a:r>
              <a:rPr lang="en-US" dirty="0"/>
              <a:t>Learn a good model directly from raw data</a:t>
            </a:r>
          </a:p>
        </p:txBody>
      </p:sp>
      <p:sp>
        <p:nvSpPr>
          <p:cNvPr id="9" name="TextBox 8">
            <a:extLst>
              <a:ext uri="{FF2B5EF4-FFF2-40B4-BE49-F238E27FC236}">
                <a16:creationId xmlns:a16="http://schemas.microsoft.com/office/drawing/2014/main" id="{EA77D4AD-893F-442C-82E1-15117DF5E1B8}"/>
              </a:ext>
            </a:extLst>
          </p:cNvPr>
          <p:cNvSpPr txBox="1"/>
          <p:nvPr/>
        </p:nvSpPr>
        <p:spPr>
          <a:xfrm>
            <a:off x="2178590" y="18396762"/>
            <a:ext cx="18288000" cy="430887"/>
          </a:xfrm>
          <a:prstGeom prst="rect">
            <a:avLst/>
          </a:prstGeom>
          <a:noFill/>
        </p:spPr>
        <p:txBody>
          <a:bodyPr wrap="square">
            <a:spAutoFit/>
          </a:bodyPr>
          <a:lstStyle/>
          <a:p>
            <a:r>
              <a:rPr lang="en-US" sz="2200" dirty="0"/>
              <a:t>https://dltlabs.medium.com/understanding-machine-learning-deep-learning-f5aa95264d61</a:t>
            </a:r>
          </a:p>
        </p:txBody>
      </p:sp>
    </p:spTree>
    <p:extLst>
      <p:ext uri="{BB962C8B-B14F-4D97-AF65-F5344CB8AC3E}">
        <p14:creationId xmlns:p14="http://schemas.microsoft.com/office/powerpoint/2010/main" val="261192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Feature engineering</a:t>
            </a:r>
          </a:p>
        </p:txBody>
      </p:sp>
      <p:pic>
        <p:nvPicPr>
          <p:cNvPr id="2" name="Picture 1">
            <a:extLst>
              <a:ext uri="{FF2B5EF4-FFF2-40B4-BE49-F238E27FC236}">
                <a16:creationId xmlns:a16="http://schemas.microsoft.com/office/drawing/2014/main" id="{B218643E-DA43-44C4-8BEE-B15E1C30701E}"/>
              </a:ext>
            </a:extLst>
          </p:cNvPr>
          <p:cNvPicPr>
            <a:picLocks noChangeAspect="1"/>
          </p:cNvPicPr>
          <p:nvPr/>
        </p:nvPicPr>
        <p:blipFill>
          <a:blip r:embed="rId2"/>
          <a:stretch>
            <a:fillRect/>
          </a:stretch>
        </p:blipFill>
        <p:spPr>
          <a:xfrm>
            <a:off x="543006" y="4748859"/>
            <a:ext cx="32667710" cy="7079901"/>
          </a:xfrm>
          <a:prstGeom prst="rect">
            <a:avLst/>
          </a:prstGeom>
        </p:spPr>
      </p:pic>
      <p:sp>
        <p:nvSpPr>
          <p:cNvPr id="5" name="TextBox 4">
            <a:extLst>
              <a:ext uri="{FF2B5EF4-FFF2-40B4-BE49-F238E27FC236}">
                <a16:creationId xmlns:a16="http://schemas.microsoft.com/office/drawing/2014/main" id="{956D81FA-4472-42A0-BC58-33D9D104B364}"/>
              </a:ext>
            </a:extLst>
          </p:cNvPr>
          <p:cNvSpPr txBox="1"/>
          <p:nvPr/>
        </p:nvSpPr>
        <p:spPr>
          <a:xfrm>
            <a:off x="2944677" y="12744921"/>
            <a:ext cx="22426047" cy="5078313"/>
          </a:xfrm>
          <a:prstGeom prst="rect">
            <a:avLst/>
          </a:prstGeom>
          <a:noFill/>
        </p:spPr>
        <p:txBody>
          <a:bodyPr wrap="square" rtlCol="0">
            <a:spAutoFit/>
          </a:bodyPr>
          <a:lstStyle/>
          <a:p>
            <a:pPr marL="685800" indent="-685800">
              <a:buFont typeface="Arial" panose="020B0604020202020204" pitchFamily="34" charset="0"/>
              <a:buChar char="•"/>
            </a:pPr>
            <a:r>
              <a:rPr lang="en-US" dirty="0"/>
              <a:t>Human design and build feature extractor – very hard to scale, e.g. to 2000 object classes</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Model works on the feature vectors, instead of original data</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Limited by the human insights and amount of data</a:t>
            </a:r>
          </a:p>
        </p:txBody>
      </p:sp>
      <p:sp>
        <p:nvSpPr>
          <p:cNvPr id="6" name="Rectangle 5">
            <a:extLst>
              <a:ext uri="{FF2B5EF4-FFF2-40B4-BE49-F238E27FC236}">
                <a16:creationId xmlns:a16="http://schemas.microsoft.com/office/drawing/2014/main" id="{636BDD2A-DEFA-43AC-B4BC-76D8643101D6}"/>
              </a:ext>
            </a:extLst>
          </p:cNvPr>
          <p:cNvSpPr/>
          <p:nvPr/>
        </p:nvSpPr>
        <p:spPr>
          <a:xfrm>
            <a:off x="2038885" y="18335008"/>
            <a:ext cx="18288000" cy="461665"/>
          </a:xfrm>
          <a:prstGeom prst="rect">
            <a:avLst/>
          </a:prstGeom>
        </p:spPr>
        <p:txBody>
          <a:bodyPr>
            <a:spAutoFit/>
          </a:bodyPr>
          <a:lstStyle/>
          <a:p>
            <a:r>
              <a:rPr lang="en-US" sz="2400" dirty="0"/>
              <a:t>Object Detection with Discriminatively Trained Part Based Models. https://cs.brown.edu/people/pfelzens/papers/lsvm-pami.pdf</a:t>
            </a:r>
          </a:p>
        </p:txBody>
      </p:sp>
      <p:sp>
        <p:nvSpPr>
          <p:cNvPr id="7" name="Rectangle 6">
            <a:extLst>
              <a:ext uri="{FF2B5EF4-FFF2-40B4-BE49-F238E27FC236}">
                <a16:creationId xmlns:a16="http://schemas.microsoft.com/office/drawing/2014/main" id="{7560CF4B-AEED-452D-BF85-6F76360FA1CC}"/>
              </a:ext>
            </a:extLst>
          </p:cNvPr>
          <p:cNvSpPr/>
          <p:nvPr/>
        </p:nvSpPr>
        <p:spPr>
          <a:xfrm>
            <a:off x="1930396" y="11182429"/>
            <a:ext cx="7135287" cy="646331"/>
          </a:xfrm>
          <a:prstGeom prst="rect">
            <a:avLst/>
          </a:prstGeom>
        </p:spPr>
        <p:txBody>
          <a:bodyPr wrap="none">
            <a:spAutoFit/>
          </a:bodyPr>
          <a:lstStyle/>
          <a:p>
            <a:r>
              <a:rPr lang="en-US" sz="3600" b="1" dirty="0">
                <a:solidFill>
                  <a:srgbClr val="202122"/>
                </a:solidFill>
                <a:latin typeface="Arial" panose="020B0604020202020204" pitchFamily="34" charset="0"/>
              </a:rPr>
              <a:t>histogram of oriented gradients</a:t>
            </a:r>
            <a:endParaRPr lang="en-US" sz="3600" dirty="0"/>
          </a:p>
        </p:txBody>
      </p:sp>
    </p:spTree>
    <p:extLst>
      <p:ext uri="{BB962C8B-B14F-4D97-AF65-F5344CB8AC3E}">
        <p14:creationId xmlns:p14="http://schemas.microsoft.com/office/powerpoint/2010/main" val="1293788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Data driven detection</a:t>
            </a:r>
          </a:p>
        </p:txBody>
      </p:sp>
      <p:sp>
        <p:nvSpPr>
          <p:cNvPr id="5" name="TextBox 4">
            <a:extLst>
              <a:ext uri="{FF2B5EF4-FFF2-40B4-BE49-F238E27FC236}">
                <a16:creationId xmlns:a16="http://schemas.microsoft.com/office/drawing/2014/main" id="{956D81FA-4472-42A0-BC58-33D9D104B364}"/>
              </a:ext>
            </a:extLst>
          </p:cNvPr>
          <p:cNvSpPr txBox="1"/>
          <p:nvPr/>
        </p:nvSpPr>
        <p:spPr>
          <a:xfrm>
            <a:off x="25169677" y="7602312"/>
            <a:ext cx="10339523" cy="7571303"/>
          </a:xfrm>
          <a:prstGeom prst="rect">
            <a:avLst/>
          </a:prstGeom>
          <a:noFill/>
        </p:spPr>
        <p:txBody>
          <a:bodyPr wrap="square" rtlCol="0">
            <a:spAutoFit/>
          </a:bodyPr>
          <a:lstStyle/>
          <a:p>
            <a:pPr marL="685800" indent="-685800">
              <a:buFont typeface="Arial" panose="020B0604020202020204" pitchFamily="34" charset="0"/>
              <a:buChar char="•"/>
            </a:pPr>
            <a:r>
              <a:rPr lang="en-US" dirty="0"/>
              <a:t>Start from image to object detection (class and bounding box)</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End-to-end training, without human crafted features</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So powerful, can be done in real-time</a:t>
            </a:r>
          </a:p>
        </p:txBody>
      </p:sp>
      <p:sp>
        <p:nvSpPr>
          <p:cNvPr id="8" name="Rectangle 7">
            <a:extLst>
              <a:ext uri="{FF2B5EF4-FFF2-40B4-BE49-F238E27FC236}">
                <a16:creationId xmlns:a16="http://schemas.microsoft.com/office/drawing/2014/main" id="{0C46B618-B977-4DDB-BC7A-5AC8A579A30C}"/>
              </a:ext>
            </a:extLst>
          </p:cNvPr>
          <p:cNvSpPr/>
          <p:nvPr/>
        </p:nvSpPr>
        <p:spPr>
          <a:xfrm>
            <a:off x="8413882" y="17263742"/>
            <a:ext cx="9571851" cy="923330"/>
          </a:xfrm>
          <a:prstGeom prst="rect">
            <a:avLst/>
          </a:prstGeom>
        </p:spPr>
        <p:txBody>
          <a:bodyPr wrap="none">
            <a:spAutoFit/>
          </a:bodyPr>
          <a:lstStyle/>
          <a:p>
            <a:r>
              <a:rPr lang="en-US" dirty="0"/>
              <a:t>https://youtu.be/VOC3huqHrss</a:t>
            </a:r>
          </a:p>
        </p:txBody>
      </p:sp>
      <p:pic>
        <p:nvPicPr>
          <p:cNvPr id="9" name="Online Media 8" title="YOLO v2">
            <a:hlinkClick r:id="" action="ppaction://media"/>
            <a:extLst>
              <a:ext uri="{FF2B5EF4-FFF2-40B4-BE49-F238E27FC236}">
                <a16:creationId xmlns:a16="http://schemas.microsoft.com/office/drawing/2014/main" id="{7BEBC7EA-A874-4928-9166-F1513C3C6542}"/>
              </a:ext>
            </a:extLst>
          </p:cNvPr>
          <p:cNvPicPr>
            <a:picLocks noRot="1" noChangeAspect="1"/>
          </p:cNvPicPr>
          <p:nvPr>
            <a:videoFile r:link="rId1"/>
          </p:nvPr>
        </p:nvPicPr>
        <p:blipFill>
          <a:blip r:embed="rId3"/>
          <a:stretch>
            <a:fillRect/>
          </a:stretch>
        </p:blipFill>
        <p:spPr>
          <a:xfrm>
            <a:off x="2038885" y="4347485"/>
            <a:ext cx="22321846" cy="12611843"/>
          </a:xfrm>
          <a:prstGeom prst="rect">
            <a:avLst/>
          </a:prstGeom>
        </p:spPr>
      </p:pic>
    </p:spTree>
    <p:extLst>
      <p:ext uri="{BB962C8B-B14F-4D97-AF65-F5344CB8AC3E}">
        <p14:creationId xmlns:p14="http://schemas.microsoft.com/office/powerpoint/2010/main" val="61502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Deep Learning Landscapes</a:t>
            </a:r>
          </a:p>
        </p:txBody>
      </p:sp>
      <p:grpSp>
        <p:nvGrpSpPr>
          <p:cNvPr id="2" name="Group 1">
            <a:extLst>
              <a:ext uri="{FF2B5EF4-FFF2-40B4-BE49-F238E27FC236}">
                <a16:creationId xmlns:a16="http://schemas.microsoft.com/office/drawing/2014/main" id="{A6B60551-4E61-4C82-88EA-0E50275B320A}"/>
              </a:ext>
            </a:extLst>
          </p:cNvPr>
          <p:cNvGrpSpPr/>
          <p:nvPr/>
        </p:nvGrpSpPr>
        <p:grpSpPr>
          <a:xfrm>
            <a:off x="2677884" y="3451333"/>
            <a:ext cx="30750771" cy="14820684"/>
            <a:chOff x="4114799" y="3666190"/>
            <a:chExt cx="30750771" cy="14820684"/>
          </a:xfrm>
        </p:grpSpPr>
        <p:graphicFrame>
          <p:nvGraphicFramePr>
            <p:cNvPr id="5" name="Diagram 4">
              <a:extLst>
                <a:ext uri="{FF2B5EF4-FFF2-40B4-BE49-F238E27FC236}">
                  <a16:creationId xmlns:a16="http://schemas.microsoft.com/office/drawing/2014/main" id="{4658524B-5C9A-4C83-A875-7CF9D59B45BF}"/>
                </a:ext>
              </a:extLst>
            </p:cNvPr>
            <p:cNvGraphicFramePr/>
            <p:nvPr>
              <p:extLst>
                <p:ext uri="{D42A27DB-BD31-4B8C-83A1-F6EECF244321}">
                  <p14:modId xmlns:p14="http://schemas.microsoft.com/office/powerpoint/2010/main" val="1458750668"/>
                </p:ext>
              </p:extLst>
            </p:nvPr>
          </p:nvGraphicFramePr>
          <p:xfrm>
            <a:off x="4114799" y="3666190"/>
            <a:ext cx="30750771" cy="14820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K-means: A Complete Introduction. K-means is an unsupervised clustering… |  by Alan Jeffares | Towards Data Science">
              <a:extLst>
                <a:ext uri="{FF2B5EF4-FFF2-40B4-BE49-F238E27FC236}">
                  <a16:creationId xmlns:a16="http://schemas.microsoft.com/office/drawing/2014/main" id="{3DC183F1-21A0-4FFE-9C97-F8978D5763C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4493"/>
            <a:stretch/>
          </p:blipFill>
          <p:spPr bwMode="auto">
            <a:xfrm>
              <a:off x="5435600" y="9250907"/>
              <a:ext cx="3987800" cy="3651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K-means: A Complete Introduction. K-means is an unsupervised clustering… |  by Alan Jeffares | Towards Data Science">
              <a:extLst>
                <a:ext uri="{FF2B5EF4-FFF2-40B4-BE49-F238E27FC236}">
                  <a16:creationId xmlns:a16="http://schemas.microsoft.com/office/drawing/2014/main" id="{574F8CC3-6AD7-4340-9B5F-C8B059B076C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6522"/>
            <a:stretch/>
          </p:blipFill>
          <p:spPr bwMode="auto">
            <a:xfrm>
              <a:off x="5435600" y="13334348"/>
              <a:ext cx="3810000" cy="365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Self-Supervised Learning • What is Self Supervised Learning">
              <a:extLst>
                <a:ext uri="{FF2B5EF4-FFF2-40B4-BE49-F238E27FC236}">
                  <a16:creationId xmlns:a16="http://schemas.microsoft.com/office/drawing/2014/main" id="{E2BFF9B0-F343-4DC8-8E55-8522E5B6E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0138"/>
            <a:stretch/>
          </p:blipFill>
          <p:spPr bwMode="auto">
            <a:xfrm>
              <a:off x="13385800" y="10061575"/>
              <a:ext cx="4394200" cy="45257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 Self-Supervised Learning • What is Self Supervised Learning">
              <a:extLst>
                <a:ext uri="{FF2B5EF4-FFF2-40B4-BE49-F238E27FC236}">
                  <a16:creationId xmlns:a16="http://schemas.microsoft.com/office/drawing/2014/main" id="{5077E0EE-9318-4BDB-8003-F690C34C266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862"/>
            <a:stretch/>
          </p:blipFill>
          <p:spPr bwMode="auto">
            <a:xfrm>
              <a:off x="12268200" y="13762973"/>
              <a:ext cx="6629400" cy="4525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t infected with COVID-19 from owner in Belgium | Live Science">
              <a:extLst>
                <a:ext uri="{FF2B5EF4-FFF2-40B4-BE49-F238E27FC236}">
                  <a16:creationId xmlns:a16="http://schemas.microsoft.com/office/drawing/2014/main" id="{F08BBEFB-27A8-466A-8DC2-6163D896BF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742400" y="9261475"/>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Down 5">
              <a:extLst>
                <a:ext uri="{FF2B5EF4-FFF2-40B4-BE49-F238E27FC236}">
                  <a16:creationId xmlns:a16="http://schemas.microsoft.com/office/drawing/2014/main" id="{02D73303-0D56-4639-8D3B-1CFBA30DF7BF}"/>
                </a:ext>
              </a:extLst>
            </p:cNvPr>
            <p:cNvSpPr/>
            <p:nvPr/>
          </p:nvSpPr>
          <p:spPr bwMode="auto">
            <a:xfrm>
              <a:off x="22733000" y="11076532"/>
              <a:ext cx="965200" cy="1825625"/>
            </a:xfrm>
            <a:prstGeom prst="downArrow">
              <a:avLst/>
            </a:prstGeom>
            <a:solidFill>
              <a:schemeClr val="tx2">
                <a:lumMod val="75000"/>
              </a:schemeClr>
            </a:solidFill>
            <a:ln w="9525">
              <a:noFill/>
              <a:miter lim="800000"/>
              <a:headEnd/>
              <a:tailEnd/>
            </a:ln>
            <a:effectLst/>
          </p:spPr>
          <p:txBody>
            <a:bodyPr wrap="none" rtlCol="0" anchor="ctr"/>
            <a:lstStyle/>
            <a:p>
              <a:pPr algn="ctr"/>
              <a:endParaRPr lang="en-US" dirty="0">
                <a:latin typeface="Arial"/>
              </a:endParaRPr>
            </a:p>
          </p:txBody>
        </p:sp>
        <p:sp>
          <p:nvSpPr>
            <p:cNvPr id="8" name="Rectangle 7">
              <a:extLst>
                <a:ext uri="{FF2B5EF4-FFF2-40B4-BE49-F238E27FC236}">
                  <a16:creationId xmlns:a16="http://schemas.microsoft.com/office/drawing/2014/main" id="{78694339-90B2-4E28-80DB-1963C5704806}"/>
                </a:ext>
              </a:extLst>
            </p:cNvPr>
            <p:cNvSpPr/>
            <p:nvPr/>
          </p:nvSpPr>
          <p:spPr bwMode="auto">
            <a:xfrm>
              <a:off x="21132168" y="12902157"/>
              <a:ext cx="4394200" cy="1600200"/>
            </a:xfrm>
            <a:prstGeom prst="rect">
              <a:avLst/>
            </a:prstGeom>
            <a:solidFill>
              <a:schemeClr val="accent1">
                <a:lumMod val="60000"/>
                <a:lumOff val="40000"/>
              </a:schemeClr>
            </a:solidFill>
            <a:ln w="9525">
              <a:noFill/>
              <a:miter lim="800000"/>
              <a:headEnd/>
              <a:tailEnd/>
            </a:ln>
            <a:effectLst/>
          </p:spPr>
          <p:txBody>
            <a:bodyPr wrap="none" rtlCol="0" anchor="ctr"/>
            <a:lstStyle/>
            <a:p>
              <a:pPr algn="ctr"/>
              <a:r>
                <a:rPr lang="en-US" dirty="0">
                  <a:latin typeface="Arial"/>
                </a:rPr>
                <a:t>Is a cat?</a:t>
              </a:r>
            </a:p>
          </p:txBody>
        </p:sp>
        <p:sp>
          <p:nvSpPr>
            <p:cNvPr id="13" name="Arrow: Down 12">
              <a:extLst>
                <a:ext uri="{FF2B5EF4-FFF2-40B4-BE49-F238E27FC236}">
                  <a16:creationId xmlns:a16="http://schemas.microsoft.com/office/drawing/2014/main" id="{E392492D-EDB0-4E86-9E05-8A9BF04BB3A2}"/>
                </a:ext>
              </a:extLst>
            </p:cNvPr>
            <p:cNvSpPr/>
            <p:nvPr/>
          </p:nvSpPr>
          <p:spPr bwMode="auto">
            <a:xfrm>
              <a:off x="22846668" y="14668990"/>
              <a:ext cx="965200" cy="1825625"/>
            </a:xfrm>
            <a:prstGeom prst="downArrow">
              <a:avLst/>
            </a:prstGeom>
            <a:solidFill>
              <a:schemeClr val="tx2">
                <a:lumMod val="75000"/>
              </a:schemeClr>
            </a:solidFill>
            <a:ln w="9525">
              <a:noFill/>
              <a:miter lim="800000"/>
              <a:headEnd/>
              <a:tailEnd/>
            </a:ln>
            <a:effectLst/>
          </p:spPr>
          <p:txBody>
            <a:bodyPr wrap="none" rtlCol="0" anchor="ctr"/>
            <a:lstStyle/>
            <a:p>
              <a:pPr algn="ctr"/>
              <a:endParaRPr lang="en-US" dirty="0">
                <a:latin typeface="Arial"/>
              </a:endParaRPr>
            </a:p>
          </p:txBody>
        </p:sp>
        <p:sp>
          <p:nvSpPr>
            <p:cNvPr id="10" name="TextBox 9">
              <a:extLst>
                <a:ext uri="{FF2B5EF4-FFF2-40B4-BE49-F238E27FC236}">
                  <a16:creationId xmlns:a16="http://schemas.microsoft.com/office/drawing/2014/main" id="{F2034B2E-DE65-4411-A857-3F2F497DB336}"/>
                </a:ext>
              </a:extLst>
            </p:cNvPr>
            <p:cNvSpPr txBox="1"/>
            <p:nvPr/>
          </p:nvSpPr>
          <p:spPr>
            <a:xfrm>
              <a:off x="23027451" y="16661248"/>
              <a:ext cx="990600" cy="923330"/>
            </a:xfrm>
            <a:prstGeom prst="rect">
              <a:avLst/>
            </a:prstGeom>
            <a:noFill/>
          </p:spPr>
          <p:txBody>
            <a:bodyPr wrap="square" rtlCol="0">
              <a:spAutoFit/>
            </a:bodyPr>
            <a:lstStyle/>
            <a:p>
              <a:r>
                <a:rPr lang="en-US" dirty="0"/>
                <a:t>1</a:t>
              </a:r>
            </a:p>
          </p:txBody>
        </p:sp>
        <p:pic>
          <p:nvPicPr>
            <p:cNvPr id="1032" name="Picture 8" descr="5 Things You Need to Know about Reinforcement Learning - KDnuggets">
              <a:extLst>
                <a:ext uri="{FF2B5EF4-FFF2-40B4-BE49-F238E27FC236}">
                  <a16:creationId xmlns:a16="http://schemas.microsoft.com/office/drawing/2014/main" id="{E9D61BB7-5C84-4A34-8520-8D21E8A9F76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978104" y="9001125"/>
              <a:ext cx="66675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ee Sedol vs Alpha Go: the BIG moments - YouTube">
              <a:extLst>
                <a:ext uri="{FF2B5EF4-FFF2-40B4-BE49-F238E27FC236}">
                  <a16:creationId xmlns:a16="http://schemas.microsoft.com/office/drawing/2014/main" id="{C6555A91-D7C0-4903-B380-9AEBF213F82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78536" y="12324426"/>
              <a:ext cx="5005031" cy="37537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19990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Heart finding problem</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20873171" cy="923330"/>
          </a:xfrm>
          <a:prstGeom prst="rect">
            <a:avLst/>
          </a:prstGeom>
          <a:noFill/>
        </p:spPr>
        <p:txBody>
          <a:bodyPr wrap="square" rtlCol="0">
            <a:spAutoFit/>
          </a:bodyPr>
          <a:lstStyle/>
          <a:p>
            <a:r>
              <a:rPr lang="en-US" altLang="zh-CN" dirty="0"/>
              <a:t>A running example : heart finding from MRI images</a:t>
            </a:r>
            <a:endParaRPr lang="en-US" dirty="0"/>
          </a:p>
        </p:txBody>
      </p:sp>
      <p:pic>
        <p:nvPicPr>
          <p:cNvPr id="5" name="Picture 4">
            <a:extLst>
              <a:ext uri="{FF2B5EF4-FFF2-40B4-BE49-F238E27FC236}">
                <a16:creationId xmlns:a16="http://schemas.microsoft.com/office/drawing/2014/main" id="{CBC7C35E-89C2-47DF-BD96-71089DA087C3}"/>
              </a:ext>
            </a:extLst>
          </p:cNvPr>
          <p:cNvPicPr>
            <a:picLocks noChangeAspect="1"/>
          </p:cNvPicPr>
          <p:nvPr/>
        </p:nvPicPr>
        <p:blipFill>
          <a:blip r:embed="rId2"/>
          <a:stretch>
            <a:fillRect/>
          </a:stretch>
        </p:blipFill>
        <p:spPr>
          <a:xfrm>
            <a:off x="10577500" y="5033723"/>
            <a:ext cx="5933383" cy="791117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BA0172B-9645-42F1-B866-0C047FEA620E}"/>
                  </a:ext>
                </a:extLst>
              </p:cNvPr>
              <p:cNvSpPr txBox="1"/>
              <p:nvPr/>
            </p:nvSpPr>
            <p:spPr>
              <a:xfrm>
                <a:off x="5858568" y="11594171"/>
                <a:ext cx="3804247" cy="3061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𝑁</m:t>
                                          </m:r>
                                        </m:sub>
                                      </m:sSub>
                                    </m:e>
                                  </m:mr>
                                </m:m>
                              </m:e>
                            </m:mr>
                          </m:m>
                        </m:e>
                      </m:d>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7BA0172B-9645-42F1-B866-0C047FEA620E}"/>
                  </a:ext>
                </a:extLst>
              </p:cNvPr>
              <p:cNvSpPr txBox="1">
                <a:spLocks noRot="1" noChangeAspect="1" noMove="1" noResize="1" noEditPoints="1" noAdjustHandles="1" noChangeArrowheads="1" noChangeShapeType="1" noTextEdit="1"/>
              </p:cNvSpPr>
              <p:nvPr/>
            </p:nvSpPr>
            <p:spPr>
              <a:xfrm>
                <a:off x="5858568" y="11594171"/>
                <a:ext cx="3804247" cy="3061479"/>
              </a:xfrm>
              <a:prstGeom prst="rect">
                <a:avLst/>
              </a:prstGeom>
              <a:blipFill>
                <a:blip r:embed="rId3"/>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00FCC9B-8F59-4299-9E60-E78DAA5AB3F7}"/>
              </a:ext>
            </a:extLst>
          </p:cNvPr>
          <p:cNvCxnSpPr>
            <a:cxnSpLocks/>
          </p:cNvCxnSpPr>
          <p:nvPr/>
        </p:nvCxnSpPr>
        <p:spPr>
          <a:xfrm flipV="1">
            <a:off x="16980521" y="8989311"/>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43F81C1-F6BF-4EB3-9842-44C69706A883}"/>
                  </a:ext>
                </a:extLst>
              </p:cNvPr>
              <p:cNvSpPr txBox="1"/>
              <p:nvPr/>
            </p:nvSpPr>
            <p:spPr>
              <a:xfrm>
                <a:off x="20890256" y="8423596"/>
                <a:ext cx="793486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0" i="1" smtClean="0">
                          <a:latin typeface="Cambria Math" panose="02040503050406030204" pitchFamily="18" charset="0"/>
                        </a:rPr>
                        <m:t>=</m:t>
                      </m:r>
                      <m:r>
                        <a:rPr lang="en-US">
                          <a:latin typeface="Cambria Math" panose="02040503050406030204" pitchFamily="18" charset="0"/>
                        </a:rPr>
                        <m:t>1, 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imaging</m:t>
                      </m:r>
                      <m:r>
                        <a:rPr lang="en-US">
                          <a:latin typeface="Cambria Math" panose="02040503050406030204" pitchFamily="18" charset="0"/>
                        </a:rPr>
                        <m:t> </m:t>
                      </m:r>
                      <m:r>
                        <m:rPr>
                          <m:sty m:val="p"/>
                        </m:rPr>
                        <a:rPr lang="en-US">
                          <a:latin typeface="Cambria Math" panose="02040503050406030204" pitchFamily="18" charset="0"/>
                        </a:rPr>
                        <m:t>the</m:t>
                      </m:r>
                      <m:r>
                        <a:rPr lang="en-US">
                          <a:latin typeface="Cambria Math" panose="02040503050406030204" pitchFamily="18" charset="0"/>
                        </a:rPr>
                        <m:t> </m:t>
                      </m:r>
                      <m:r>
                        <m:rPr>
                          <m:sty m:val="p"/>
                        </m:rPr>
                        <a:rPr lang="en-US">
                          <a:latin typeface="Cambria Math" panose="02040503050406030204" pitchFamily="18" charset="0"/>
                        </a:rPr>
                        <m:t>heart</m:t>
                      </m:r>
                    </m:oMath>
                  </m:oMathPara>
                </a14:m>
                <a:endParaRPr lang="en-US" dirty="0"/>
              </a:p>
            </p:txBody>
          </p:sp>
        </mc:Choice>
        <mc:Fallback xmlns="">
          <p:sp>
            <p:nvSpPr>
              <p:cNvPr id="9" name="TextBox 8">
                <a:extLst>
                  <a:ext uri="{FF2B5EF4-FFF2-40B4-BE49-F238E27FC236}">
                    <a16:creationId xmlns:a16="http://schemas.microsoft.com/office/drawing/2014/main" id="{643F81C1-F6BF-4EB3-9842-44C69706A883}"/>
                  </a:ext>
                </a:extLst>
              </p:cNvPr>
              <p:cNvSpPr txBox="1">
                <a:spLocks noRot="1" noChangeAspect="1" noMove="1" noResize="1" noEditPoints="1" noAdjustHandles="1" noChangeArrowheads="1" noChangeShapeType="1" noTextEdit="1"/>
              </p:cNvSpPr>
              <p:nvPr/>
            </p:nvSpPr>
            <p:spPr>
              <a:xfrm>
                <a:off x="20890256" y="8423596"/>
                <a:ext cx="7934865" cy="830997"/>
              </a:xfrm>
              <a:prstGeom prst="rect">
                <a:avLst/>
              </a:prstGeom>
              <a:blipFill>
                <a:blip r:embed="rId4"/>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A1031C-0E69-4C7D-8644-6BEA8AE6B30F}"/>
              </a:ext>
            </a:extLst>
          </p:cNvPr>
          <p:cNvPicPr>
            <a:picLocks noChangeAspect="1"/>
          </p:cNvPicPr>
          <p:nvPr/>
        </p:nvPicPr>
        <p:blipFill>
          <a:blip r:embed="rId5"/>
          <a:stretch>
            <a:fillRect/>
          </a:stretch>
        </p:blipFill>
        <p:spPr>
          <a:xfrm>
            <a:off x="10577499" y="13303159"/>
            <a:ext cx="5933383" cy="7364682"/>
          </a:xfrm>
          <a:prstGeom prst="rect">
            <a:avLst/>
          </a:prstGeom>
        </p:spPr>
      </p:pic>
      <p:cxnSp>
        <p:nvCxnSpPr>
          <p:cNvPr id="11" name="Straight Arrow Connector 10">
            <a:extLst>
              <a:ext uri="{FF2B5EF4-FFF2-40B4-BE49-F238E27FC236}">
                <a16:creationId xmlns:a16="http://schemas.microsoft.com/office/drawing/2014/main" id="{1C6BFC8B-A418-4A4A-976F-07C4C8CE206F}"/>
              </a:ext>
            </a:extLst>
          </p:cNvPr>
          <p:cNvCxnSpPr>
            <a:cxnSpLocks/>
          </p:cNvCxnSpPr>
          <p:nvPr/>
        </p:nvCxnSpPr>
        <p:spPr>
          <a:xfrm flipV="1">
            <a:off x="16980521" y="16615953"/>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BF6D363-1F2B-446A-88B8-F74994918835}"/>
                  </a:ext>
                </a:extLst>
              </p:cNvPr>
              <p:cNvSpPr txBox="1"/>
              <p:nvPr/>
            </p:nvSpPr>
            <p:spPr>
              <a:xfrm>
                <a:off x="20890256" y="16200455"/>
                <a:ext cx="1755289" cy="830997"/>
              </a:xfrm>
              <a:prstGeom prst="rect">
                <a:avLst/>
              </a:prstGeom>
              <a:noFill/>
            </p:spPr>
            <p:txBody>
              <a:bodyPr wrap="none" lIns="0" tIns="0" rIns="0" bIns="0" rtlCol="0">
                <a:spAutoFit/>
              </a:bodyPr>
              <a:lstStyle/>
              <a:p>
                <a14:m>
                  <m:oMath xmlns:m="http://schemas.openxmlformats.org/officeDocument/2006/math">
                    <m:r>
                      <a:rPr lang="en-US" b="1" i="1" smtClean="0">
                        <a:latin typeface="Cambria Math" panose="02040503050406030204" pitchFamily="18" charset="0"/>
                      </a:rPr>
                      <m:t>𝒀</m:t>
                    </m:r>
                    <m:r>
                      <a:rPr lang="en-US" b="0" i="1" smtClean="0">
                        <a:latin typeface="Cambria Math" panose="02040503050406030204" pitchFamily="18" charset="0"/>
                      </a:rPr>
                      <m:t>=</m:t>
                    </m:r>
                  </m:oMath>
                </a14:m>
                <a:r>
                  <a:rPr lang="en-US" dirty="0"/>
                  <a:t> </a:t>
                </a:r>
                <a14:m>
                  <m:oMath xmlns:m="http://schemas.openxmlformats.org/officeDocument/2006/math">
                    <m:r>
                      <a:rPr lang="en-US" b="1" i="1" smtClean="0">
                        <a:latin typeface="Cambria Math" panose="02040503050406030204" pitchFamily="18" charset="0"/>
                      </a:rPr>
                      <m:t>𝟎</m:t>
                    </m:r>
                  </m:oMath>
                </a14:m>
                <a:endParaRPr lang="en-US" dirty="0"/>
              </a:p>
            </p:txBody>
          </p:sp>
        </mc:Choice>
        <mc:Fallback xmlns="">
          <p:sp>
            <p:nvSpPr>
              <p:cNvPr id="12" name="TextBox 11">
                <a:extLst>
                  <a:ext uri="{FF2B5EF4-FFF2-40B4-BE49-F238E27FC236}">
                    <a16:creationId xmlns:a16="http://schemas.microsoft.com/office/drawing/2014/main" id="{FBF6D363-1F2B-446A-88B8-F74994918835}"/>
                  </a:ext>
                </a:extLst>
              </p:cNvPr>
              <p:cNvSpPr txBox="1">
                <a:spLocks noRot="1" noChangeAspect="1" noMove="1" noResize="1" noEditPoints="1" noAdjustHandles="1" noChangeArrowheads="1" noChangeShapeType="1" noTextEdit="1"/>
              </p:cNvSpPr>
              <p:nvPr/>
            </p:nvSpPr>
            <p:spPr>
              <a:xfrm>
                <a:off x="20890256" y="16200455"/>
                <a:ext cx="1755289" cy="83099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609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Computer sees the number, not content</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20873171" cy="923330"/>
          </a:xfrm>
          <a:prstGeom prst="rect">
            <a:avLst/>
          </a:prstGeom>
          <a:noFill/>
        </p:spPr>
        <p:txBody>
          <a:bodyPr wrap="square" rtlCol="0">
            <a:spAutoFit/>
          </a:bodyPr>
          <a:lstStyle/>
          <a:p>
            <a:r>
              <a:rPr lang="en-US" dirty="0"/>
              <a:t>What computer sees in this image:</a:t>
            </a:r>
          </a:p>
        </p:txBody>
      </p:sp>
      <p:pic>
        <p:nvPicPr>
          <p:cNvPr id="5" name="Picture 4">
            <a:extLst>
              <a:ext uri="{FF2B5EF4-FFF2-40B4-BE49-F238E27FC236}">
                <a16:creationId xmlns:a16="http://schemas.microsoft.com/office/drawing/2014/main" id="{CBC7C35E-89C2-47DF-BD96-71089DA087C3}"/>
              </a:ext>
            </a:extLst>
          </p:cNvPr>
          <p:cNvPicPr>
            <a:picLocks noChangeAspect="1"/>
          </p:cNvPicPr>
          <p:nvPr/>
        </p:nvPicPr>
        <p:blipFill>
          <a:blip r:embed="rId2"/>
          <a:stretch>
            <a:fillRect/>
          </a:stretch>
        </p:blipFill>
        <p:spPr>
          <a:xfrm>
            <a:off x="5636993" y="6192392"/>
            <a:ext cx="8738526" cy="11651367"/>
          </a:xfrm>
          <a:prstGeom prst="rect">
            <a:avLst/>
          </a:prstGeom>
        </p:spPr>
      </p:pic>
      <p:pic>
        <p:nvPicPr>
          <p:cNvPr id="7" name="Picture 6">
            <a:extLst>
              <a:ext uri="{FF2B5EF4-FFF2-40B4-BE49-F238E27FC236}">
                <a16:creationId xmlns:a16="http://schemas.microsoft.com/office/drawing/2014/main" id="{19C24301-8123-4827-AC39-33CA94FE4B76}"/>
              </a:ext>
            </a:extLst>
          </p:cNvPr>
          <p:cNvPicPr>
            <a:picLocks noChangeAspect="1"/>
          </p:cNvPicPr>
          <p:nvPr/>
        </p:nvPicPr>
        <p:blipFill>
          <a:blip r:embed="rId3"/>
          <a:stretch>
            <a:fillRect/>
          </a:stretch>
        </p:blipFill>
        <p:spPr>
          <a:xfrm>
            <a:off x="17409775" y="5374495"/>
            <a:ext cx="14186391" cy="13287159"/>
          </a:xfrm>
          <a:prstGeom prst="rect">
            <a:avLst/>
          </a:prstGeom>
        </p:spPr>
      </p:pic>
      <p:sp>
        <p:nvSpPr>
          <p:cNvPr id="10" name="Rectangle 9">
            <a:extLst>
              <a:ext uri="{FF2B5EF4-FFF2-40B4-BE49-F238E27FC236}">
                <a16:creationId xmlns:a16="http://schemas.microsoft.com/office/drawing/2014/main" id="{7CFB7152-5A7E-483A-AC4C-6C5B33A67874}"/>
              </a:ext>
            </a:extLst>
          </p:cNvPr>
          <p:cNvSpPr/>
          <p:nvPr/>
        </p:nvSpPr>
        <p:spPr bwMode="auto">
          <a:xfrm>
            <a:off x="10392937" y="8876371"/>
            <a:ext cx="1583473" cy="1410629"/>
          </a:xfrm>
          <a:prstGeom prst="rect">
            <a:avLst/>
          </a:prstGeom>
          <a:noFill/>
          <a:ln w="76200">
            <a:solidFill>
              <a:srgbClr val="FF0000"/>
            </a:solidFill>
            <a:miter lim="800000"/>
            <a:headEnd/>
            <a:tailEnd/>
          </a:ln>
          <a:effectLst/>
        </p:spPr>
        <p:txBody>
          <a:bodyPr wrap="none" rtlCol="0" anchor="ctr"/>
          <a:lstStyle/>
          <a:p>
            <a:pPr algn="ctr"/>
            <a:endParaRPr lang="en-US" dirty="0">
              <a:latin typeface="Arial"/>
            </a:endParaRPr>
          </a:p>
        </p:txBody>
      </p:sp>
      <p:cxnSp>
        <p:nvCxnSpPr>
          <p:cNvPr id="12" name="Straight Connector 11">
            <a:extLst>
              <a:ext uri="{FF2B5EF4-FFF2-40B4-BE49-F238E27FC236}">
                <a16:creationId xmlns:a16="http://schemas.microsoft.com/office/drawing/2014/main" id="{FDF1B5E0-7C07-401D-B4FA-10B9A1CF6CE5}"/>
              </a:ext>
            </a:extLst>
          </p:cNvPr>
          <p:cNvCxnSpPr/>
          <p:nvPr/>
        </p:nvCxnSpPr>
        <p:spPr>
          <a:xfrm flipV="1">
            <a:off x="11976410" y="5374495"/>
            <a:ext cx="5433365" cy="3501876"/>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3608800-0410-4C19-9E07-8759A613C50D}"/>
              </a:ext>
            </a:extLst>
          </p:cNvPr>
          <p:cNvCxnSpPr/>
          <p:nvPr/>
        </p:nvCxnSpPr>
        <p:spPr>
          <a:xfrm>
            <a:off x="11976410" y="10287000"/>
            <a:ext cx="5433365" cy="8374654"/>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18303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7.0&quot;&gt;&lt;object type=&quot;1&quot; unique_id=&quot;10001&quot;&gt;&lt;object type=&quot;8&quot; unique_id=&quot;10014&quot;&gt;&lt;/object&gt;&lt;object type=&quot;2&quot; unique_id=&quot;10015&quot;&gt;&lt;object type=&quot;3&quot; unique_id=&quot;10016&quot;&gt;&lt;property id=&quot;20148&quot; value=&quot;5&quot;/&gt;&lt;property id=&quot;20300&quot; value=&quot;Slide 1&quot;/&gt;&lt;property id=&quot;20307&quot; value=&quot;256&quot;/&gt;&lt;/object&gt;&lt;object type=&quot;3&quot; unique_id=&quot;10017&quot;&gt;&lt;property id=&quot;20148&quot; value=&quot;5&quot;/&gt;&lt;property id=&quot;20300&quot; value=&quot;Slide 2&quot;/&gt;&lt;property id=&quot;20307&quot; value=&quot;257&quot;/&gt;&lt;/object&gt;&lt;/object&gt;&lt;/object&gt;&lt;/database&gt;"/>
  <p:tag name="SECTOMILLISECCONVERTED" val="1"/>
  <p:tag name="ISPRING_RESOURCE_PATHS_HASH_PRESENTER" val="6c510bf5511d6c62b83274350c9744271a6a74"/>
  <p:tag name="ISPRING_RESOURCE_PATHS_HASH" val="94b0f9a2ce84e864a328139283993d548c239c2d"/>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90000"/>
        </a:solidFill>
        <a:ln w="9525">
          <a:noFill/>
          <a:miter lim="800000"/>
          <a:headEnd/>
          <a:tailEnd/>
        </a:ln>
        <a:effectLst/>
      </a:spPr>
      <a:bodyPr wrap="none" anchor="ctr"/>
      <a:lstStyle>
        <a:defPPr>
          <a:defRPr dirty="0">
            <a:latin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8109</TotalTime>
  <Words>2053</Words>
  <Application>Microsoft Office PowerPoint</Application>
  <PresentationFormat>Custom</PresentationFormat>
  <Paragraphs>555</Paragraphs>
  <Slides>38</Slides>
  <Notes>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Lucida Grande</vt:lpstr>
      <vt:lpstr>NexusSans</vt:lpstr>
      <vt:lpstr>SFMono-Regular</vt:lpstr>
      <vt:lpstr>Ubuntu</vt:lpstr>
      <vt:lpstr>Arial</vt:lpstr>
      <vt:lpstr>Calibri</vt:lpstr>
      <vt:lpstr>Cambria Math</vt:lpstr>
      <vt:lpstr>Open Sans</vt:lpstr>
      <vt:lpstr>Wingdings</vt:lpstr>
      <vt:lpstr>Office Theme</vt:lpstr>
      <vt:lpstr>PowerPoint Presentation</vt:lpstr>
      <vt:lpstr>Lecture 1</vt:lpstr>
      <vt:lpstr>Linear regression</vt:lpstr>
      <vt:lpstr>Deep Learning model is data-driven</vt:lpstr>
      <vt:lpstr>Feature engineering</vt:lpstr>
      <vt:lpstr>Data driven detection</vt:lpstr>
      <vt:lpstr>Deep Learning Landscapes</vt:lpstr>
      <vt:lpstr>Heart finding problem</vt:lpstr>
      <vt:lpstr>Computer sees the number, not content</vt:lpstr>
      <vt:lpstr>Model as a mapping function</vt:lpstr>
      <vt:lpstr>Linear mapping, weights and bias</vt:lpstr>
      <vt:lpstr>Process a Batch</vt:lpstr>
      <vt:lpstr>Broadcasting</vt:lpstr>
      <vt:lpstr>Enforce probability</vt:lpstr>
      <vt:lpstr>This is a “neuron” in neural network</vt:lpstr>
      <vt:lpstr>This concept was invented in 1958</vt:lpstr>
      <vt:lpstr>Binary classification</vt:lpstr>
      <vt:lpstr>Multi-class classification</vt:lpstr>
      <vt:lpstr>Multi-class classification</vt:lpstr>
      <vt:lpstr>Multi-class classification</vt:lpstr>
      <vt:lpstr>Multi-class classification</vt:lpstr>
      <vt:lpstr>Multi-class classification</vt:lpstr>
      <vt:lpstr>Softmax</vt:lpstr>
      <vt:lpstr>Logits</vt:lpstr>
      <vt:lpstr>Logits</vt:lpstr>
      <vt:lpstr>Binary vs. multi-class classification</vt:lpstr>
      <vt:lpstr>Activation functions</vt:lpstr>
      <vt:lpstr>Multi-layer Perceptron (MLP)</vt:lpstr>
      <vt:lpstr>Multi-layer Perceptron (MLP)</vt:lpstr>
      <vt:lpstr>Multi-layer Perceptron (MLP)</vt:lpstr>
      <vt:lpstr>Multi-layer Perceptron (MLP)</vt:lpstr>
      <vt:lpstr>Multi-layer Perceptron (MLP)</vt:lpstr>
      <vt:lpstr>Forward Pass</vt:lpstr>
      <vt:lpstr>Number of parameters?</vt:lpstr>
      <vt:lpstr>Nonlinear activation is necessary</vt:lpstr>
      <vt:lpstr>Universal Approximation</vt:lpstr>
      <vt:lpstr>Universal Approximation</vt:lpstr>
      <vt:lpstr>PowerPoint Presentation</vt:lpstr>
    </vt:vector>
  </TitlesOfParts>
  <Company>NHLBI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NHLBI Strategic Plan Template</dc:title>
  <dc:subject>NHLBI Strategic Plan Template</dc:subject>
  <dc:creator>dutchens</dc:creator>
  <cp:keywords>nhlbi, heart, lung, blood, institute, strategic, plan, template</cp:keywords>
  <cp:lastModifiedBy>Xue, Hui (NIH/NHLBI) [E]</cp:lastModifiedBy>
  <cp:revision>2276</cp:revision>
  <dcterms:created xsi:type="dcterms:W3CDTF">2010-08-11T18:35:55Z</dcterms:created>
  <dcterms:modified xsi:type="dcterms:W3CDTF">2021-09-14T22:01:51Z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